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6" r:id="rId2"/>
    <p:sldMasterId id="2147483732" r:id="rId3"/>
    <p:sldMasterId id="2147483744" r:id="rId4"/>
    <p:sldMasterId id="2147483756" r:id="rId5"/>
    <p:sldMasterId id="2147483768" r:id="rId6"/>
  </p:sldMasterIdLst>
  <p:notesMasterIdLst>
    <p:notesMasterId r:id="rId55"/>
  </p:notesMasterIdLst>
  <p:handoutMasterIdLst>
    <p:handoutMasterId r:id="rId56"/>
  </p:handoutMasterIdLst>
  <p:sldIdLst>
    <p:sldId id="256" r:id="rId7"/>
    <p:sldId id="257" r:id="rId8"/>
    <p:sldId id="284" r:id="rId9"/>
    <p:sldId id="351" r:id="rId10"/>
    <p:sldId id="259" r:id="rId11"/>
    <p:sldId id="334" r:id="rId12"/>
    <p:sldId id="352" r:id="rId13"/>
    <p:sldId id="319" r:id="rId14"/>
    <p:sldId id="261" r:id="rId15"/>
    <p:sldId id="353" r:id="rId16"/>
    <p:sldId id="296" r:id="rId17"/>
    <p:sldId id="354" r:id="rId18"/>
    <p:sldId id="350" r:id="rId19"/>
    <p:sldId id="355" r:id="rId20"/>
    <p:sldId id="356" r:id="rId21"/>
    <p:sldId id="324" r:id="rId22"/>
    <p:sldId id="357" r:id="rId23"/>
    <p:sldId id="358" r:id="rId24"/>
    <p:sldId id="359" r:id="rId25"/>
    <p:sldId id="360" r:id="rId26"/>
    <p:sldId id="361" r:id="rId27"/>
    <p:sldId id="363" r:id="rId28"/>
    <p:sldId id="364" r:id="rId29"/>
    <p:sldId id="365" r:id="rId30"/>
    <p:sldId id="366" r:id="rId31"/>
    <p:sldId id="367" r:id="rId32"/>
    <p:sldId id="368" r:id="rId33"/>
    <p:sldId id="369" r:id="rId34"/>
    <p:sldId id="370" r:id="rId35"/>
    <p:sldId id="371" r:id="rId36"/>
    <p:sldId id="372" r:id="rId37"/>
    <p:sldId id="373" r:id="rId38"/>
    <p:sldId id="374" r:id="rId39"/>
    <p:sldId id="335" r:id="rId40"/>
    <p:sldId id="340" r:id="rId41"/>
    <p:sldId id="342" r:id="rId42"/>
    <p:sldId id="343" r:id="rId43"/>
    <p:sldId id="344" r:id="rId44"/>
    <p:sldId id="346" r:id="rId45"/>
    <p:sldId id="345" r:id="rId46"/>
    <p:sldId id="347" r:id="rId47"/>
    <p:sldId id="348" r:id="rId48"/>
    <p:sldId id="349" r:id="rId49"/>
    <p:sldId id="272" r:id="rId50"/>
    <p:sldId id="273" r:id="rId51"/>
    <p:sldId id="315" r:id="rId52"/>
    <p:sldId id="305" r:id="rId53"/>
    <p:sldId id="281" r:id="rId54"/>
  </p:sldIdLst>
  <p:sldSz cx="9144000" cy="5143500" type="screen16x9"/>
  <p:notesSz cx="6858000" cy="9144000"/>
  <p:custDataLst>
    <p:tags r:id="rId57"/>
  </p:custDataLst>
  <p:defaultTex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AE9"/>
    <a:srgbClr val="FCFCFC"/>
    <a:srgbClr val="CCD0D1"/>
    <a:srgbClr val="D7D9E1"/>
    <a:srgbClr val="D5D8E3"/>
    <a:srgbClr val="DADBDE"/>
    <a:srgbClr val="D9DDE7"/>
    <a:srgbClr val="ECECEC"/>
    <a:srgbClr val="E2E2E2"/>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24" autoAdjust="0"/>
    <p:restoredTop sz="84317" autoAdjust="0"/>
  </p:normalViewPr>
  <p:slideViewPr>
    <p:cSldViewPr>
      <p:cViewPr>
        <p:scale>
          <a:sx n="75" d="100"/>
          <a:sy n="75" d="100"/>
        </p:scale>
        <p:origin x="-1188" y="-156"/>
      </p:cViewPr>
      <p:guideLst>
        <p:guide orient="horz" pos="1620"/>
        <p:guide pos="2880"/>
      </p:guideLst>
    </p:cSldViewPr>
  </p:slideViewPr>
  <p:notesTextViewPr>
    <p:cViewPr>
      <p:scale>
        <a:sx n="125" d="100"/>
        <a:sy n="125" d="100"/>
      </p:scale>
      <p:origin x="0" y="0"/>
    </p:cViewPr>
  </p:notesTextViewPr>
  <p:sorterViewPr>
    <p:cViewPr varScale="1">
      <p:scale>
        <a:sx n="1" d="1"/>
        <a:sy n="1" d="1"/>
      </p:scale>
      <p:origin x="0" y="-138"/>
    </p:cViewPr>
  </p:sorterViewPr>
  <p:notesViewPr>
    <p:cSldViewPr>
      <p:cViewPr varScale="1">
        <p:scale>
          <a:sx n="54" d="100"/>
          <a:sy n="54" d="100"/>
        </p:scale>
        <p:origin x="-2868"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notesMaster" Target="notesMasters/notesMaster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slide" Target="slides/slide48.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ags" Target="tags/tag1.xml"/><Relationship Id="rId61"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 Id="rId4" Type="http://schemas.openxmlformats.org/officeDocument/2006/relationships/image" Target="../media/image1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 Id="rId4" Type="http://schemas.openxmlformats.org/officeDocument/2006/relationships/image" Target="../media/image18.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 Id="rId5" Type="http://schemas.openxmlformats.org/officeDocument/2006/relationships/image" Target="../media/image23.wmf"/><Relationship Id="rId4" Type="http://schemas.openxmlformats.org/officeDocument/2006/relationships/image" Target="../media/image22.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33.wmf"/><Relationship Id="rId13" Type="http://schemas.openxmlformats.org/officeDocument/2006/relationships/image" Target="../media/image38.wmf"/><Relationship Id="rId3" Type="http://schemas.openxmlformats.org/officeDocument/2006/relationships/image" Target="../media/image28.wmf"/><Relationship Id="rId7" Type="http://schemas.openxmlformats.org/officeDocument/2006/relationships/image" Target="../media/image32.wmf"/><Relationship Id="rId12" Type="http://schemas.openxmlformats.org/officeDocument/2006/relationships/image" Target="../media/image37.wmf"/><Relationship Id="rId2" Type="http://schemas.openxmlformats.org/officeDocument/2006/relationships/image" Target="../media/image27.wmf"/><Relationship Id="rId1" Type="http://schemas.openxmlformats.org/officeDocument/2006/relationships/image" Target="../media/image26.wmf"/><Relationship Id="rId6" Type="http://schemas.openxmlformats.org/officeDocument/2006/relationships/image" Target="../media/image31.wmf"/><Relationship Id="rId11" Type="http://schemas.openxmlformats.org/officeDocument/2006/relationships/image" Target="../media/image36.wmf"/><Relationship Id="rId5" Type="http://schemas.openxmlformats.org/officeDocument/2006/relationships/image" Target="../media/image30.wmf"/><Relationship Id="rId15" Type="http://schemas.openxmlformats.org/officeDocument/2006/relationships/image" Target="../media/image40.wmf"/><Relationship Id="rId10" Type="http://schemas.openxmlformats.org/officeDocument/2006/relationships/image" Target="../media/image35.wmf"/><Relationship Id="rId4" Type="http://schemas.openxmlformats.org/officeDocument/2006/relationships/image" Target="../media/image29.wmf"/><Relationship Id="rId9" Type="http://schemas.openxmlformats.org/officeDocument/2006/relationships/image" Target="../media/image34.wmf"/><Relationship Id="rId14" Type="http://schemas.openxmlformats.org/officeDocument/2006/relationships/image" Target="../media/image3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50.wmf"/><Relationship Id="rId13" Type="http://schemas.openxmlformats.org/officeDocument/2006/relationships/image" Target="../media/image55.wmf"/><Relationship Id="rId3" Type="http://schemas.openxmlformats.org/officeDocument/2006/relationships/image" Target="../media/image45.wmf"/><Relationship Id="rId7" Type="http://schemas.openxmlformats.org/officeDocument/2006/relationships/image" Target="../media/image49.wmf"/><Relationship Id="rId12" Type="http://schemas.openxmlformats.org/officeDocument/2006/relationships/image" Target="../media/image54.wmf"/><Relationship Id="rId2" Type="http://schemas.openxmlformats.org/officeDocument/2006/relationships/image" Target="../media/image44.wmf"/><Relationship Id="rId16" Type="http://schemas.openxmlformats.org/officeDocument/2006/relationships/image" Target="../media/image58.wmf"/><Relationship Id="rId1" Type="http://schemas.openxmlformats.org/officeDocument/2006/relationships/image" Target="../media/image43.wmf"/><Relationship Id="rId6" Type="http://schemas.openxmlformats.org/officeDocument/2006/relationships/image" Target="../media/image48.wmf"/><Relationship Id="rId11" Type="http://schemas.openxmlformats.org/officeDocument/2006/relationships/image" Target="../media/image53.wmf"/><Relationship Id="rId5" Type="http://schemas.openxmlformats.org/officeDocument/2006/relationships/image" Target="../media/image47.wmf"/><Relationship Id="rId15" Type="http://schemas.openxmlformats.org/officeDocument/2006/relationships/image" Target="../media/image57.wmf"/><Relationship Id="rId10" Type="http://schemas.openxmlformats.org/officeDocument/2006/relationships/image" Target="../media/image52.wmf"/><Relationship Id="rId4" Type="http://schemas.openxmlformats.org/officeDocument/2006/relationships/image" Target="../media/image46.wmf"/><Relationship Id="rId9" Type="http://schemas.openxmlformats.org/officeDocument/2006/relationships/image" Target="../media/image51.wmf"/><Relationship Id="rId14" Type="http://schemas.openxmlformats.org/officeDocument/2006/relationships/image" Target="../media/image56.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 Id="rId6" Type="http://schemas.openxmlformats.org/officeDocument/2006/relationships/image" Target="../media/image64.wmf"/><Relationship Id="rId5" Type="http://schemas.openxmlformats.org/officeDocument/2006/relationships/image" Target="../media/image63.wmf"/><Relationship Id="rId4" Type="http://schemas.openxmlformats.org/officeDocument/2006/relationships/image" Target="../media/image6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F88B178-CBE6-41D1-A582-662F3017F38F}" type="datetimeFigureOut">
              <a:rPr lang="zh-CN" altLang="en-US" smtClean="0"/>
              <a:t>2016/10/23</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ABA5C52-BF4C-44E6-ACDC-B60E477F9EFE}" type="slidenum">
              <a:rPr lang="zh-CN" altLang="en-US" smtClean="0"/>
              <a:t>‹#›</a:t>
            </a:fld>
            <a:endParaRPr lang="zh-CN" altLang="en-US"/>
          </a:p>
        </p:txBody>
      </p:sp>
    </p:spTree>
    <p:extLst>
      <p:ext uri="{BB962C8B-B14F-4D97-AF65-F5344CB8AC3E}">
        <p14:creationId xmlns:p14="http://schemas.microsoft.com/office/powerpoint/2010/main" val="19541493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3B58EF-4ABD-40F4-ACA4-FE81D742E6DD}" type="datetimeFigureOut">
              <a:rPr lang="zh-CN" altLang="en-US" smtClean="0"/>
              <a:t>2016/10/23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11FC198-2D83-4DFC-8CDD-7D23AF44D411}" type="slidenum">
              <a:rPr lang="zh-CN" altLang="en-US" smtClean="0"/>
              <a:t>‹#›</a:t>
            </a:fld>
            <a:endParaRPr lang="zh-CN" altLang="en-US"/>
          </a:p>
        </p:txBody>
      </p:sp>
    </p:spTree>
    <p:extLst>
      <p:ext uri="{BB962C8B-B14F-4D97-AF65-F5344CB8AC3E}">
        <p14:creationId xmlns:p14="http://schemas.microsoft.com/office/powerpoint/2010/main" val="2294111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各位领导、专家、老师，大家上午好：</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t>1</a:t>
            </a:fld>
            <a:endParaRPr lang="zh-CN" altLang="en-US"/>
          </a:p>
        </p:txBody>
      </p:sp>
    </p:spTree>
    <p:extLst>
      <p:ext uri="{BB962C8B-B14F-4D97-AF65-F5344CB8AC3E}">
        <p14:creationId xmlns:p14="http://schemas.microsoft.com/office/powerpoint/2010/main" val="9954159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10</a:t>
            </a:fld>
            <a:endParaRPr lang="zh-CN" altLang="en-US"/>
          </a:p>
        </p:txBody>
      </p:sp>
    </p:spTree>
    <p:extLst>
      <p:ext uri="{BB962C8B-B14F-4D97-AF65-F5344CB8AC3E}">
        <p14:creationId xmlns:p14="http://schemas.microsoft.com/office/powerpoint/2010/main" val="2104274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11</a:t>
            </a:fld>
            <a:endParaRPr lang="zh-CN" altLang="en-US"/>
          </a:p>
        </p:txBody>
      </p:sp>
    </p:spTree>
    <p:extLst>
      <p:ext uri="{BB962C8B-B14F-4D97-AF65-F5344CB8AC3E}">
        <p14:creationId xmlns:p14="http://schemas.microsoft.com/office/powerpoint/2010/main" val="4291664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pPr/>
              <a:t>12</a:t>
            </a:fld>
            <a:endParaRPr lang="zh-CN" altLang="en-US">
              <a:solidFill>
                <a:prstClr val="black"/>
              </a:solidFill>
            </a:endParaRPr>
          </a:p>
        </p:txBody>
      </p:sp>
    </p:spTree>
    <p:extLst>
      <p:ext uri="{BB962C8B-B14F-4D97-AF65-F5344CB8AC3E}">
        <p14:creationId xmlns:p14="http://schemas.microsoft.com/office/powerpoint/2010/main" val="42916640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pPr/>
              <a:t>13</a:t>
            </a:fld>
            <a:endParaRPr lang="zh-CN" altLang="en-US">
              <a:solidFill>
                <a:prstClr val="black"/>
              </a:solidFill>
            </a:endParaRPr>
          </a:p>
        </p:txBody>
      </p:sp>
    </p:spTree>
    <p:extLst>
      <p:ext uri="{BB962C8B-B14F-4D97-AF65-F5344CB8AC3E}">
        <p14:creationId xmlns:p14="http://schemas.microsoft.com/office/powerpoint/2010/main" val="42916640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pPr/>
              <a:t>14</a:t>
            </a:fld>
            <a:endParaRPr lang="zh-CN" altLang="en-US">
              <a:solidFill>
                <a:prstClr val="black"/>
              </a:solidFill>
            </a:endParaRPr>
          </a:p>
        </p:txBody>
      </p:sp>
    </p:spTree>
    <p:extLst>
      <p:ext uri="{BB962C8B-B14F-4D97-AF65-F5344CB8AC3E}">
        <p14:creationId xmlns:p14="http://schemas.microsoft.com/office/powerpoint/2010/main" val="42916640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pPr/>
              <a:t>15</a:t>
            </a:fld>
            <a:endParaRPr lang="zh-CN" altLang="en-US">
              <a:solidFill>
                <a:prstClr val="black"/>
              </a:solidFill>
            </a:endParaRPr>
          </a:p>
        </p:txBody>
      </p:sp>
    </p:spTree>
    <p:extLst>
      <p:ext uri="{BB962C8B-B14F-4D97-AF65-F5344CB8AC3E}">
        <p14:creationId xmlns:p14="http://schemas.microsoft.com/office/powerpoint/2010/main" val="4291664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 </a:t>
            </a:r>
            <a:r>
              <a:rPr lang="zh-CN" altLang="en-US" dirty="0" smtClean="0"/>
              <a:t>表一看不懂，跳过</a:t>
            </a:r>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16</a:t>
            </a:fld>
            <a:endParaRPr lang="zh-CN" altLang="en-US"/>
          </a:p>
        </p:txBody>
      </p:sp>
    </p:spTree>
    <p:extLst>
      <p:ext uri="{BB962C8B-B14F-4D97-AF65-F5344CB8AC3E}">
        <p14:creationId xmlns:p14="http://schemas.microsoft.com/office/powerpoint/2010/main" val="42916640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17</a:t>
            </a:fld>
            <a:endParaRPr lang="zh-CN" altLang="en-US"/>
          </a:p>
        </p:txBody>
      </p:sp>
    </p:spTree>
    <p:extLst>
      <p:ext uri="{BB962C8B-B14F-4D97-AF65-F5344CB8AC3E}">
        <p14:creationId xmlns:p14="http://schemas.microsoft.com/office/powerpoint/2010/main" val="42916640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 </a:t>
            </a:r>
            <a:r>
              <a:rPr lang="zh-CN" altLang="en-US" dirty="0" smtClean="0"/>
              <a:t>表一看不懂，跳过</a:t>
            </a:r>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18</a:t>
            </a:fld>
            <a:endParaRPr lang="zh-CN" altLang="en-US"/>
          </a:p>
        </p:txBody>
      </p:sp>
    </p:spTree>
    <p:extLst>
      <p:ext uri="{BB962C8B-B14F-4D97-AF65-F5344CB8AC3E}">
        <p14:creationId xmlns:p14="http://schemas.microsoft.com/office/powerpoint/2010/main" val="42916640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 </a:t>
            </a:r>
            <a:r>
              <a:rPr lang="zh-CN" altLang="en-US" dirty="0" smtClean="0"/>
              <a:t>表一看不懂，跳过</a:t>
            </a:r>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19</a:t>
            </a:fld>
            <a:endParaRPr lang="zh-CN" altLang="en-US"/>
          </a:p>
        </p:txBody>
      </p:sp>
    </p:spTree>
    <p:extLst>
      <p:ext uri="{BB962C8B-B14F-4D97-AF65-F5344CB8AC3E}">
        <p14:creationId xmlns:p14="http://schemas.microsoft.com/office/powerpoint/2010/main" val="4291664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本人汇报</a:t>
            </a:r>
            <a:r>
              <a:rPr lang="zh-CN" altLang="zh-CN" sz="1200" kern="1200" dirty="0" smtClean="0">
                <a:solidFill>
                  <a:schemeClr val="tx1"/>
                </a:solidFill>
                <a:effectLst/>
                <a:latin typeface="+mn-lt"/>
                <a:ea typeface="+mn-ea"/>
                <a:cs typeface="+mn-cs"/>
              </a:rPr>
              <a:t>内容主要分为五个部分。</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11FC198-2D83-4DFC-8CDD-7D23AF44D411}" type="slidenum">
              <a:rPr lang="zh-CN" altLang="en-US" smtClean="0"/>
              <a:t>2</a:t>
            </a:fld>
            <a:endParaRPr lang="zh-CN" altLang="en-US"/>
          </a:p>
        </p:txBody>
      </p:sp>
    </p:spTree>
    <p:extLst>
      <p:ext uri="{BB962C8B-B14F-4D97-AF65-F5344CB8AC3E}">
        <p14:creationId xmlns:p14="http://schemas.microsoft.com/office/powerpoint/2010/main" val="18139465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20</a:t>
            </a:fld>
            <a:endParaRPr lang="zh-CN" altLang="en-US"/>
          </a:p>
        </p:txBody>
      </p:sp>
    </p:spTree>
    <p:extLst>
      <p:ext uri="{BB962C8B-B14F-4D97-AF65-F5344CB8AC3E}">
        <p14:creationId xmlns:p14="http://schemas.microsoft.com/office/powerpoint/2010/main" val="42916640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21</a:t>
            </a:fld>
            <a:endParaRPr lang="zh-CN" altLang="en-US"/>
          </a:p>
        </p:txBody>
      </p:sp>
    </p:spTree>
    <p:extLst>
      <p:ext uri="{BB962C8B-B14F-4D97-AF65-F5344CB8AC3E}">
        <p14:creationId xmlns:p14="http://schemas.microsoft.com/office/powerpoint/2010/main" val="42916640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22</a:t>
            </a:fld>
            <a:endParaRPr lang="zh-CN" altLang="en-US"/>
          </a:p>
        </p:txBody>
      </p:sp>
    </p:spTree>
    <p:extLst>
      <p:ext uri="{BB962C8B-B14F-4D97-AF65-F5344CB8AC3E}">
        <p14:creationId xmlns:p14="http://schemas.microsoft.com/office/powerpoint/2010/main" val="42916640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23</a:t>
            </a:fld>
            <a:endParaRPr lang="zh-CN" altLang="en-US"/>
          </a:p>
        </p:txBody>
      </p:sp>
    </p:spTree>
    <p:extLst>
      <p:ext uri="{BB962C8B-B14F-4D97-AF65-F5344CB8AC3E}">
        <p14:creationId xmlns:p14="http://schemas.microsoft.com/office/powerpoint/2010/main" val="42916640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24</a:t>
            </a:fld>
            <a:endParaRPr lang="zh-CN" altLang="en-US"/>
          </a:p>
        </p:txBody>
      </p:sp>
    </p:spTree>
    <p:extLst>
      <p:ext uri="{BB962C8B-B14F-4D97-AF65-F5344CB8AC3E}">
        <p14:creationId xmlns:p14="http://schemas.microsoft.com/office/powerpoint/2010/main" val="42916640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25</a:t>
            </a:fld>
            <a:endParaRPr lang="zh-CN" altLang="en-US"/>
          </a:p>
        </p:txBody>
      </p:sp>
    </p:spTree>
    <p:extLst>
      <p:ext uri="{BB962C8B-B14F-4D97-AF65-F5344CB8AC3E}">
        <p14:creationId xmlns:p14="http://schemas.microsoft.com/office/powerpoint/2010/main" val="42916640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26</a:t>
            </a:fld>
            <a:endParaRPr lang="zh-CN" altLang="en-US"/>
          </a:p>
        </p:txBody>
      </p:sp>
    </p:spTree>
    <p:extLst>
      <p:ext uri="{BB962C8B-B14F-4D97-AF65-F5344CB8AC3E}">
        <p14:creationId xmlns:p14="http://schemas.microsoft.com/office/powerpoint/2010/main" val="42916640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27</a:t>
            </a:fld>
            <a:endParaRPr lang="zh-CN" altLang="en-US"/>
          </a:p>
        </p:txBody>
      </p:sp>
    </p:spTree>
    <p:extLst>
      <p:ext uri="{BB962C8B-B14F-4D97-AF65-F5344CB8AC3E}">
        <p14:creationId xmlns:p14="http://schemas.microsoft.com/office/powerpoint/2010/main" val="42916640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28</a:t>
            </a:fld>
            <a:endParaRPr lang="zh-CN" altLang="en-US"/>
          </a:p>
        </p:txBody>
      </p:sp>
    </p:spTree>
    <p:extLst>
      <p:ext uri="{BB962C8B-B14F-4D97-AF65-F5344CB8AC3E}">
        <p14:creationId xmlns:p14="http://schemas.microsoft.com/office/powerpoint/2010/main" val="42916640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29</a:t>
            </a:fld>
            <a:endParaRPr lang="zh-CN" altLang="en-US"/>
          </a:p>
        </p:txBody>
      </p:sp>
    </p:spTree>
    <p:extLst>
      <p:ext uri="{BB962C8B-B14F-4D97-AF65-F5344CB8AC3E}">
        <p14:creationId xmlns:p14="http://schemas.microsoft.com/office/powerpoint/2010/main" val="4291664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3</a:t>
            </a:fld>
            <a:endParaRPr lang="zh-CN" altLang="en-US"/>
          </a:p>
        </p:txBody>
      </p:sp>
    </p:spTree>
    <p:extLst>
      <p:ext uri="{BB962C8B-B14F-4D97-AF65-F5344CB8AC3E}">
        <p14:creationId xmlns:p14="http://schemas.microsoft.com/office/powerpoint/2010/main" val="1473810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30</a:t>
            </a:fld>
            <a:endParaRPr lang="zh-CN" altLang="en-US"/>
          </a:p>
        </p:txBody>
      </p:sp>
    </p:spTree>
    <p:extLst>
      <p:ext uri="{BB962C8B-B14F-4D97-AF65-F5344CB8AC3E}">
        <p14:creationId xmlns:p14="http://schemas.microsoft.com/office/powerpoint/2010/main" val="42916640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31</a:t>
            </a:fld>
            <a:endParaRPr lang="zh-CN" altLang="en-US"/>
          </a:p>
        </p:txBody>
      </p:sp>
    </p:spTree>
    <p:extLst>
      <p:ext uri="{BB962C8B-B14F-4D97-AF65-F5344CB8AC3E}">
        <p14:creationId xmlns:p14="http://schemas.microsoft.com/office/powerpoint/2010/main" val="42916640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32</a:t>
            </a:fld>
            <a:endParaRPr lang="zh-CN" altLang="en-US"/>
          </a:p>
        </p:txBody>
      </p:sp>
    </p:spTree>
    <p:extLst>
      <p:ext uri="{BB962C8B-B14F-4D97-AF65-F5344CB8AC3E}">
        <p14:creationId xmlns:p14="http://schemas.microsoft.com/office/powerpoint/2010/main" val="42916640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33</a:t>
            </a:fld>
            <a:endParaRPr lang="zh-CN" altLang="en-US"/>
          </a:p>
        </p:txBody>
      </p:sp>
    </p:spTree>
    <p:extLst>
      <p:ext uri="{BB962C8B-B14F-4D97-AF65-F5344CB8AC3E}">
        <p14:creationId xmlns:p14="http://schemas.microsoft.com/office/powerpoint/2010/main" val="42916640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XQuery</a:t>
            </a:r>
            <a:r>
              <a:rPr lang="zh-CN" altLang="en-US" dirty="0" smtClean="0"/>
              <a:t>的拓展我们简要的介绍三个部分。</a:t>
            </a:r>
          </a:p>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34</a:t>
            </a:fld>
            <a:endParaRPr lang="zh-CN" altLang="en-US"/>
          </a:p>
        </p:txBody>
      </p:sp>
    </p:spTree>
    <p:extLst>
      <p:ext uri="{BB962C8B-B14F-4D97-AF65-F5344CB8AC3E}">
        <p14:creationId xmlns:p14="http://schemas.microsoft.com/office/powerpoint/2010/main" val="12260069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 XQuery </a:t>
            </a:r>
            <a:r>
              <a:rPr lang="zh-CN" altLang="en-US" sz="1200" b="0" i="0" kern="1200" dirty="0" smtClean="0">
                <a:solidFill>
                  <a:schemeClr val="tx1"/>
                </a:solidFill>
                <a:effectLst/>
                <a:latin typeface="+mn-lt"/>
                <a:ea typeface="+mn-ea"/>
                <a:cs typeface="+mn-cs"/>
              </a:rPr>
              <a:t>表达式会在结果中引用 </a:t>
            </a:r>
            <a:r>
              <a:rPr lang="en-US" altLang="zh-CN" sz="1200" b="0" i="0" kern="1200" dirty="0" smtClean="0">
                <a:solidFill>
                  <a:schemeClr val="tx1"/>
                </a:solidFill>
                <a:effectLst/>
                <a:latin typeface="+mn-lt"/>
                <a:ea typeface="+mn-ea"/>
                <a:cs typeface="+mn-cs"/>
              </a:rPr>
              <a:t>title </a:t>
            </a:r>
            <a:r>
              <a:rPr lang="zh-CN" altLang="en-US" sz="1200" b="0" i="0" kern="1200" dirty="0" smtClean="0">
                <a:solidFill>
                  <a:schemeClr val="tx1"/>
                </a:solidFill>
                <a:effectLst/>
                <a:latin typeface="+mn-lt"/>
                <a:ea typeface="+mn-ea"/>
                <a:cs typeface="+mn-cs"/>
              </a:rPr>
              <a:t>元素和 </a:t>
            </a:r>
            <a:r>
              <a:rPr lang="en-US" altLang="zh-CN" sz="1200" b="0" i="0" kern="1200" dirty="0" err="1" smtClean="0">
                <a:solidFill>
                  <a:schemeClr val="tx1"/>
                </a:solidFill>
                <a:effectLst/>
                <a:latin typeface="+mn-lt"/>
                <a:ea typeface="+mn-ea"/>
                <a:cs typeface="+mn-cs"/>
              </a:rPr>
              <a:t>lang</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属性，以上 </a:t>
            </a:r>
            <a:r>
              <a:rPr lang="en-US" altLang="zh-CN" sz="1200" b="0" i="0" kern="1200" dirty="0" smtClean="0">
                <a:solidFill>
                  <a:schemeClr val="tx1"/>
                </a:solidFill>
                <a:effectLst/>
                <a:latin typeface="+mn-lt"/>
                <a:ea typeface="+mn-ea"/>
                <a:cs typeface="+mn-cs"/>
              </a:rPr>
              <a:t>XQuery </a:t>
            </a:r>
            <a:r>
              <a:rPr lang="zh-CN" altLang="en-US" sz="1200" b="0" i="0" kern="1200" dirty="0" smtClean="0">
                <a:solidFill>
                  <a:schemeClr val="tx1"/>
                </a:solidFill>
                <a:effectLst/>
                <a:latin typeface="+mn-lt"/>
                <a:ea typeface="+mn-ea"/>
                <a:cs typeface="+mn-cs"/>
              </a:rPr>
              <a:t>表达式返回 </a:t>
            </a:r>
            <a:r>
              <a:rPr lang="en-US" altLang="zh-CN" sz="1200" b="0" i="0" kern="1200" dirty="0" smtClean="0">
                <a:solidFill>
                  <a:schemeClr val="tx1"/>
                </a:solidFill>
                <a:effectLst/>
                <a:latin typeface="+mn-lt"/>
                <a:ea typeface="+mn-ea"/>
                <a:cs typeface="+mn-cs"/>
              </a:rPr>
              <a:t>title </a:t>
            </a:r>
            <a:r>
              <a:rPr lang="zh-CN" altLang="en-US" sz="1200" b="0" i="0" kern="1200" dirty="0" smtClean="0">
                <a:solidFill>
                  <a:schemeClr val="tx1"/>
                </a:solidFill>
                <a:effectLst/>
                <a:latin typeface="+mn-lt"/>
                <a:ea typeface="+mn-ea"/>
                <a:cs typeface="+mn-cs"/>
              </a:rPr>
              <a:t>元素的方式和它们在输入文档中被描述的方式的相同的。可以完成向结果添加 </a:t>
            </a:r>
            <a:r>
              <a:rPr lang="en-US" altLang="zh-CN" sz="1200" b="0" i="0" kern="1200" dirty="0" smtClean="0">
                <a:solidFill>
                  <a:schemeClr val="tx1"/>
                </a:solidFill>
                <a:effectLst/>
                <a:latin typeface="+mn-lt"/>
                <a:ea typeface="+mn-ea"/>
                <a:cs typeface="+mn-cs"/>
              </a:rPr>
              <a:t>HTML </a:t>
            </a:r>
            <a:r>
              <a:rPr lang="zh-CN" altLang="en-US" sz="1200" b="0" i="0" kern="1200" dirty="0" smtClean="0">
                <a:solidFill>
                  <a:schemeClr val="tx1"/>
                </a:solidFill>
                <a:effectLst/>
                <a:latin typeface="+mn-lt"/>
                <a:ea typeface="+mn-ea"/>
                <a:cs typeface="+mn-cs"/>
              </a:rPr>
              <a:t>元素，向 </a:t>
            </a:r>
            <a:r>
              <a:rPr lang="en-US" altLang="zh-CN" sz="1200" b="0" i="0" kern="1200" dirty="0" smtClean="0">
                <a:solidFill>
                  <a:schemeClr val="tx1"/>
                </a:solidFill>
                <a:effectLst/>
                <a:latin typeface="+mn-lt"/>
                <a:ea typeface="+mn-ea"/>
                <a:cs typeface="+mn-cs"/>
              </a:rPr>
              <a:t>HTML </a:t>
            </a:r>
            <a:r>
              <a:rPr lang="zh-CN" altLang="en-US" sz="1200" b="0" i="0" kern="1200" dirty="0" smtClean="0">
                <a:solidFill>
                  <a:schemeClr val="tx1"/>
                </a:solidFill>
                <a:effectLst/>
                <a:latin typeface="+mn-lt"/>
                <a:ea typeface="+mn-ea"/>
                <a:cs typeface="+mn-cs"/>
              </a:rPr>
              <a:t>元素添加属性等操作。</a:t>
            </a:r>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pPr/>
              <a:t>35</a:t>
            </a:fld>
            <a:endParaRPr lang="zh-CN" altLang="en-US">
              <a:solidFill>
                <a:prstClr val="black"/>
              </a:solidFill>
            </a:endParaRPr>
          </a:p>
        </p:txBody>
      </p:sp>
    </p:spTree>
    <p:extLst>
      <p:ext uri="{BB962C8B-B14F-4D97-AF65-F5344CB8AC3E}">
        <p14:creationId xmlns:p14="http://schemas.microsoft.com/office/powerpoint/2010/main" val="42916640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 </a:t>
            </a:r>
            <a:r>
              <a:rPr lang="en-US" altLang="zh-CN" sz="1200" b="1" i="0" kern="1200" dirty="0" smtClean="0">
                <a:solidFill>
                  <a:schemeClr val="tx1"/>
                </a:solidFill>
                <a:effectLst/>
                <a:latin typeface="+mn-lt"/>
                <a:ea typeface="+mn-ea"/>
                <a:cs typeface="+mn-cs"/>
              </a:rPr>
              <a:t>for </a:t>
            </a:r>
            <a:r>
              <a:rPr lang="zh-CN" altLang="en-US" sz="1200" b="1" i="0" kern="1200" dirty="0" smtClean="0">
                <a:solidFill>
                  <a:schemeClr val="tx1"/>
                </a:solidFill>
                <a:effectLst/>
                <a:latin typeface="+mn-lt"/>
                <a:ea typeface="+mn-ea"/>
                <a:cs typeface="+mn-cs"/>
              </a:rPr>
              <a:t>语句</a:t>
            </a:r>
          </a:p>
          <a:p>
            <a:r>
              <a:rPr lang="en-US" altLang="zh-CN" sz="1200" b="0" i="0" kern="1200" dirty="0" smtClean="0">
                <a:solidFill>
                  <a:schemeClr val="tx1"/>
                </a:solidFill>
                <a:effectLst/>
                <a:latin typeface="+mn-lt"/>
                <a:ea typeface="+mn-ea"/>
                <a:cs typeface="+mn-cs"/>
              </a:rPr>
              <a:t>for </a:t>
            </a:r>
            <a:r>
              <a:rPr lang="zh-CN" altLang="en-US" sz="1200" b="0" i="0" kern="1200" dirty="0" smtClean="0">
                <a:solidFill>
                  <a:schemeClr val="tx1"/>
                </a:solidFill>
                <a:effectLst/>
                <a:latin typeface="+mn-lt"/>
                <a:ea typeface="+mn-ea"/>
                <a:cs typeface="+mn-cs"/>
              </a:rPr>
              <a:t>语句可将变量捆绑到由 </a:t>
            </a:r>
            <a:r>
              <a:rPr lang="en-US" altLang="zh-CN" sz="1200" b="0" i="0" kern="1200" dirty="0" smtClean="0">
                <a:solidFill>
                  <a:schemeClr val="tx1"/>
                </a:solidFill>
                <a:effectLst/>
                <a:latin typeface="+mn-lt"/>
                <a:ea typeface="+mn-ea"/>
                <a:cs typeface="+mn-cs"/>
              </a:rPr>
              <a:t>in </a:t>
            </a:r>
            <a:r>
              <a:rPr lang="zh-CN" altLang="en-US" sz="1200" b="0" i="0" kern="1200" dirty="0" smtClean="0">
                <a:solidFill>
                  <a:schemeClr val="tx1"/>
                </a:solidFill>
                <a:effectLst/>
                <a:latin typeface="+mn-lt"/>
                <a:ea typeface="+mn-ea"/>
                <a:cs typeface="+mn-cs"/>
              </a:rPr>
              <a:t>表达式返回的每个项目。</a:t>
            </a:r>
            <a:r>
              <a:rPr lang="en-US" altLang="zh-CN" sz="1200" b="0" i="0" kern="1200" dirty="0" smtClean="0">
                <a:solidFill>
                  <a:schemeClr val="tx1"/>
                </a:solidFill>
                <a:effectLst/>
                <a:latin typeface="+mn-lt"/>
                <a:ea typeface="+mn-ea"/>
                <a:cs typeface="+mn-cs"/>
              </a:rPr>
              <a:t>for </a:t>
            </a:r>
            <a:r>
              <a:rPr lang="zh-CN" altLang="en-US" sz="1200" b="0" i="0" kern="1200" dirty="0" smtClean="0">
                <a:solidFill>
                  <a:schemeClr val="tx1"/>
                </a:solidFill>
                <a:effectLst/>
                <a:latin typeface="+mn-lt"/>
                <a:ea typeface="+mn-ea"/>
                <a:cs typeface="+mn-cs"/>
              </a:rPr>
              <a:t>语句可产生迭代。在同一个 </a:t>
            </a:r>
            <a:r>
              <a:rPr lang="en-US" altLang="zh-CN" sz="1200" b="0" i="0" kern="1200" dirty="0" smtClean="0">
                <a:solidFill>
                  <a:schemeClr val="tx1"/>
                </a:solidFill>
                <a:effectLst/>
                <a:latin typeface="+mn-lt"/>
                <a:ea typeface="+mn-ea"/>
                <a:cs typeface="+mn-cs"/>
              </a:rPr>
              <a:t>FLWOR </a:t>
            </a:r>
            <a:r>
              <a:rPr lang="zh-CN" altLang="en-US" sz="1200" b="0" i="0" kern="1200" dirty="0" smtClean="0">
                <a:solidFill>
                  <a:schemeClr val="tx1"/>
                </a:solidFill>
                <a:effectLst/>
                <a:latin typeface="+mn-lt"/>
                <a:ea typeface="+mn-ea"/>
                <a:cs typeface="+mn-cs"/>
              </a:rPr>
              <a:t>表达式中可存在多重 </a:t>
            </a:r>
            <a:r>
              <a:rPr lang="en-US" altLang="zh-CN" sz="1200" b="0" i="0" kern="1200" dirty="0" smtClean="0">
                <a:solidFill>
                  <a:schemeClr val="tx1"/>
                </a:solidFill>
                <a:effectLst/>
                <a:latin typeface="+mn-lt"/>
                <a:ea typeface="+mn-ea"/>
                <a:cs typeface="+mn-cs"/>
              </a:rPr>
              <a:t>for </a:t>
            </a:r>
            <a:r>
              <a:rPr lang="zh-CN" altLang="en-US" sz="1200" b="0" i="0" kern="1200" dirty="0" smtClean="0">
                <a:solidFill>
                  <a:schemeClr val="tx1"/>
                </a:solidFill>
                <a:effectLst/>
                <a:latin typeface="+mn-lt"/>
                <a:ea typeface="+mn-ea"/>
                <a:cs typeface="+mn-cs"/>
              </a:rPr>
              <a:t>语句。</a:t>
            </a:r>
          </a:p>
          <a:p>
            <a:r>
              <a:rPr lang="zh-CN" altLang="en-US" sz="1200" b="0" i="0" kern="1200" dirty="0" smtClean="0">
                <a:solidFill>
                  <a:schemeClr val="tx1"/>
                </a:solidFill>
                <a:effectLst/>
                <a:latin typeface="+mn-lt"/>
                <a:ea typeface="+mn-ea"/>
                <a:cs typeface="+mn-cs"/>
              </a:rPr>
              <a:t>如需在一个 </a:t>
            </a:r>
            <a:r>
              <a:rPr lang="en-US" altLang="zh-CN" sz="1200" b="0" i="0" kern="1200" dirty="0" smtClean="0">
                <a:solidFill>
                  <a:schemeClr val="tx1"/>
                </a:solidFill>
                <a:effectLst/>
                <a:latin typeface="+mn-lt"/>
                <a:ea typeface="+mn-ea"/>
                <a:cs typeface="+mn-cs"/>
              </a:rPr>
              <a:t>for </a:t>
            </a:r>
            <a:r>
              <a:rPr lang="zh-CN" altLang="en-US" sz="1200" b="0" i="0" kern="1200" dirty="0" smtClean="0">
                <a:solidFill>
                  <a:schemeClr val="tx1"/>
                </a:solidFill>
                <a:effectLst/>
                <a:latin typeface="+mn-lt"/>
                <a:ea typeface="+mn-ea"/>
                <a:cs typeface="+mn-cs"/>
              </a:rPr>
              <a:t>语句中进行指定次数地循环，您可使用</a:t>
            </a:r>
            <a:r>
              <a:rPr lang="zh-CN" altLang="en-US" sz="1200" b="1" i="0" kern="1200" dirty="0" smtClean="0">
                <a:solidFill>
                  <a:schemeClr val="tx1"/>
                </a:solidFill>
                <a:effectLst/>
                <a:latin typeface="+mn-lt"/>
                <a:ea typeface="+mn-ea"/>
                <a:cs typeface="+mn-cs"/>
              </a:rPr>
              <a:t>关键词 </a:t>
            </a:r>
            <a:r>
              <a:rPr lang="en-US" altLang="zh-CN" sz="1200" b="1" i="0" kern="1200" dirty="0" smtClean="0">
                <a:solidFill>
                  <a:schemeClr val="tx1"/>
                </a:solidFill>
                <a:effectLst/>
                <a:latin typeface="+mn-lt"/>
                <a:ea typeface="+mn-ea"/>
                <a:cs typeface="+mn-cs"/>
              </a:rPr>
              <a:t>to</a:t>
            </a:r>
            <a:r>
              <a:rPr lang="zh-CN" altLang="en-US" sz="1200" b="0" i="0" kern="1200" dirty="0" smtClean="0">
                <a:solidFill>
                  <a:schemeClr val="tx1"/>
                </a:solidFill>
                <a:effectLst/>
                <a:latin typeface="+mn-lt"/>
                <a:ea typeface="+mn-ea"/>
                <a:cs typeface="+mn-cs"/>
              </a:rPr>
              <a:t> ：</a:t>
            </a:r>
            <a:r>
              <a:rPr lang="zh-CN" altLang="en-US" sz="1200" b="1" i="0" kern="1200" dirty="0" smtClean="0">
                <a:solidFill>
                  <a:schemeClr val="tx1"/>
                </a:solidFill>
                <a:effectLst/>
                <a:latin typeface="+mn-lt"/>
                <a:ea typeface="+mn-ea"/>
                <a:cs typeface="+mn-cs"/>
              </a:rPr>
              <a:t>关键词 </a:t>
            </a:r>
            <a:r>
              <a:rPr lang="en-US" altLang="zh-CN" sz="1200" b="1" i="0" kern="1200" dirty="0" smtClean="0">
                <a:solidFill>
                  <a:schemeClr val="tx1"/>
                </a:solidFill>
                <a:effectLst/>
                <a:latin typeface="+mn-lt"/>
                <a:ea typeface="+mn-ea"/>
                <a:cs typeface="+mn-cs"/>
              </a:rPr>
              <a:t>at</a:t>
            </a:r>
            <a:r>
              <a:rPr lang="zh-CN" altLang="en-US" sz="1200" b="0" i="0" kern="1200" dirty="0" smtClean="0">
                <a:solidFill>
                  <a:schemeClr val="tx1"/>
                </a:solidFill>
                <a:effectLst/>
                <a:latin typeface="+mn-lt"/>
                <a:ea typeface="+mn-ea"/>
                <a:cs typeface="+mn-cs"/>
              </a:rPr>
              <a:t> 可用于计算迭代：在 </a:t>
            </a:r>
            <a:r>
              <a:rPr lang="en-US" altLang="zh-CN" sz="1200" b="0" i="0" kern="1200" dirty="0" smtClean="0">
                <a:solidFill>
                  <a:schemeClr val="tx1"/>
                </a:solidFill>
                <a:effectLst/>
                <a:latin typeface="+mn-lt"/>
                <a:ea typeface="+mn-ea"/>
                <a:cs typeface="+mn-cs"/>
              </a:rPr>
              <a:t>for </a:t>
            </a:r>
            <a:r>
              <a:rPr lang="zh-CN" altLang="en-US" sz="1200" b="0" i="0" kern="1200" dirty="0" smtClean="0">
                <a:solidFill>
                  <a:schemeClr val="tx1"/>
                </a:solidFill>
                <a:effectLst/>
                <a:latin typeface="+mn-lt"/>
                <a:ea typeface="+mn-ea"/>
                <a:cs typeface="+mn-cs"/>
              </a:rPr>
              <a:t>语句中同样</a:t>
            </a:r>
            <a:r>
              <a:rPr lang="zh-CN" altLang="en-US" sz="1200" b="1" i="0" kern="1200" dirty="0" smtClean="0">
                <a:solidFill>
                  <a:schemeClr val="tx1"/>
                </a:solidFill>
                <a:effectLst/>
                <a:latin typeface="+mn-lt"/>
                <a:ea typeface="+mn-ea"/>
                <a:cs typeface="+mn-cs"/>
              </a:rPr>
              <a:t>允许多个 </a:t>
            </a:r>
            <a:r>
              <a:rPr lang="en-US" altLang="zh-CN" sz="1200" b="1" i="0" kern="1200" dirty="0" smtClean="0">
                <a:solidFill>
                  <a:schemeClr val="tx1"/>
                </a:solidFill>
                <a:effectLst/>
                <a:latin typeface="+mn-lt"/>
                <a:ea typeface="+mn-ea"/>
                <a:cs typeface="+mn-cs"/>
              </a:rPr>
              <a:t>in </a:t>
            </a:r>
            <a:r>
              <a:rPr lang="zh-CN" altLang="en-US" sz="1200" b="1" i="0" kern="1200" dirty="0" smtClean="0">
                <a:solidFill>
                  <a:schemeClr val="tx1"/>
                </a:solidFill>
                <a:effectLst/>
                <a:latin typeface="+mn-lt"/>
                <a:ea typeface="+mn-ea"/>
                <a:cs typeface="+mn-cs"/>
              </a:rPr>
              <a:t>表达式</a:t>
            </a:r>
            <a:r>
              <a:rPr lang="zh-CN" altLang="en-US" sz="1200" b="0" i="0" kern="1200" dirty="0" smtClean="0">
                <a:solidFill>
                  <a:schemeClr val="tx1"/>
                </a:solidFill>
                <a:effectLst/>
                <a:latin typeface="+mn-lt"/>
                <a:ea typeface="+mn-ea"/>
                <a:cs typeface="+mn-cs"/>
              </a:rPr>
              <a:t>。请使用逗号来分割每一个 </a:t>
            </a:r>
            <a:r>
              <a:rPr lang="en-US" altLang="zh-CN" sz="1200" b="0" i="0" kern="1200" dirty="0" smtClean="0">
                <a:solidFill>
                  <a:schemeClr val="tx1"/>
                </a:solidFill>
                <a:effectLst/>
                <a:latin typeface="+mn-lt"/>
                <a:ea typeface="+mn-ea"/>
                <a:cs typeface="+mn-cs"/>
              </a:rPr>
              <a:t>in </a:t>
            </a:r>
            <a:r>
              <a:rPr lang="zh-CN" altLang="en-US" sz="1200" b="0" i="0" kern="1200" dirty="0" smtClean="0">
                <a:solidFill>
                  <a:schemeClr val="tx1"/>
                </a:solidFill>
                <a:effectLst/>
                <a:latin typeface="+mn-lt"/>
                <a:ea typeface="+mn-ea"/>
                <a:cs typeface="+mn-cs"/>
              </a:rPr>
              <a:t>表达式：</a:t>
            </a:r>
            <a:r>
              <a:rPr lang="en-US" altLang="zh-CN" sz="1200" b="1" i="0" kern="1200" dirty="0" smtClean="0">
                <a:solidFill>
                  <a:schemeClr val="tx1"/>
                </a:solidFill>
                <a:effectLst/>
                <a:latin typeface="+mn-lt"/>
                <a:ea typeface="+mn-ea"/>
                <a:cs typeface="+mn-cs"/>
              </a:rPr>
              <a:t>let </a:t>
            </a:r>
            <a:r>
              <a:rPr lang="zh-CN" altLang="en-US" sz="1200" b="1" i="0" kern="1200" dirty="0" smtClean="0">
                <a:solidFill>
                  <a:schemeClr val="tx1"/>
                </a:solidFill>
                <a:effectLst/>
                <a:latin typeface="+mn-lt"/>
                <a:ea typeface="+mn-ea"/>
                <a:cs typeface="+mn-cs"/>
              </a:rPr>
              <a:t>语句</a:t>
            </a:r>
            <a:r>
              <a:rPr lang="en-US" altLang="zh-CN" sz="1200" b="0" i="0" kern="1200" dirty="0" smtClean="0">
                <a:solidFill>
                  <a:schemeClr val="tx1"/>
                </a:solidFill>
                <a:effectLst/>
                <a:latin typeface="+mn-lt"/>
                <a:ea typeface="+mn-ea"/>
                <a:cs typeface="+mn-cs"/>
              </a:rPr>
              <a:t>let </a:t>
            </a:r>
            <a:r>
              <a:rPr lang="zh-CN" altLang="en-US" sz="1200" b="0" i="0" kern="1200" dirty="0" smtClean="0">
                <a:solidFill>
                  <a:schemeClr val="tx1"/>
                </a:solidFill>
                <a:effectLst/>
                <a:latin typeface="+mn-lt"/>
                <a:ea typeface="+mn-ea"/>
                <a:cs typeface="+mn-cs"/>
              </a:rPr>
              <a:t>语句可完成变量分配，并可避免多次重复相同的表达式。</a:t>
            </a:r>
            <a:r>
              <a:rPr lang="en-US" altLang="zh-CN" sz="1200" b="0" i="0" kern="1200" dirty="0" smtClean="0">
                <a:solidFill>
                  <a:schemeClr val="tx1"/>
                </a:solidFill>
                <a:effectLst/>
                <a:latin typeface="+mn-lt"/>
                <a:ea typeface="+mn-ea"/>
                <a:cs typeface="+mn-cs"/>
              </a:rPr>
              <a:t>let </a:t>
            </a:r>
            <a:r>
              <a:rPr lang="zh-CN" altLang="en-US" sz="1200" b="0" i="0" kern="1200" dirty="0" smtClean="0">
                <a:solidFill>
                  <a:schemeClr val="tx1"/>
                </a:solidFill>
                <a:effectLst/>
                <a:latin typeface="+mn-lt"/>
                <a:ea typeface="+mn-ea"/>
                <a:cs typeface="+mn-cs"/>
              </a:rPr>
              <a:t>语句不会导致迭代。</a:t>
            </a:r>
            <a:r>
              <a:rPr lang="en-US" altLang="zh-CN" sz="1200" b="1" i="0" kern="1200" dirty="0" smtClean="0">
                <a:solidFill>
                  <a:schemeClr val="tx1"/>
                </a:solidFill>
                <a:effectLst/>
                <a:latin typeface="+mn-lt"/>
                <a:ea typeface="+mn-ea"/>
                <a:cs typeface="+mn-cs"/>
              </a:rPr>
              <a:t>where </a:t>
            </a:r>
            <a:r>
              <a:rPr lang="zh-CN" altLang="en-US" sz="1200" b="1" i="0" kern="1200" dirty="0" smtClean="0">
                <a:solidFill>
                  <a:schemeClr val="tx1"/>
                </a:solidFill>
                <a:effectLst/>
                <a:latin typeface="+mn-lt"/>
                <a:ea typeface="+mn-ea"/>
                <a:cs typeface="+mn-cs"/>
              </a:rPr>
              <a:t>语句</a:t>
            </a:r>
            <a:r>
              <a:rPr lang="en-US" altLang="zh-CN" sz="1200" b="0" i="0" kern="1200" dirty="0" smtClean="0">
                <a:solidFill>
                  <a:schemeClr val="tx1"/>
                </a:solidFill>
                <a:effectLst/>
                <a:latin typeface="+mn-lt"/>
                <a:ea typeface="+mn-ea"/>
                <a:cs typeface="+mn-cs"/>
              </a:rPr>
              <a:t>where </a:t>
            </a:r>
            <a:r>
              <a:rPr lang="zh-CN" altLang="en-US" sz="1200" b="0" i="0" kern="1200" dirty="0" smtClean="0">
                <a:solidFill>
                  <a:schemeClr val="tx1"/>
                </a:solidFill>
                <a:effectLst/>
                <a:latin typeface="+mn-lt"/>
                <a:ea typeface="+mn-ea"/>
                <a:cs typeface="+mn-cs"/>
              </a:rPr>
              <a:t>语句用于为结果设定一个或多个条件（</a:t>
            </a:r>
            <a:r>
              <a:rPr lang="en-US" altLang="zh-CN" sz="1200" b="0" i="0" kern="1200" dirty="0" smtClean="0">
                <a:solidFill>
                  <a:schemeClr val="tx1"/>
                </a:solidFill>
                <a:effectLst/>
                <a:latin typeface="+mn-lt"/>
                <a:ea typeface="+mn-ea"/>
                <a:cs typeface="+mn-cs"/>
              </a:rPr>
              <a:t>criteria</a:t>
            </a:r>
            <a:r>
              <a:rPr lang="zh-CN" altLang="en-US" sz="1200" b="0" i="0" kern="1200" dirty="0" smtClean="0">
                <a:solidFill>
                  <a:schemeClr val="tx1"/>
                </a:solidFill>
                <a:effectLst/>
                <a:latin typeface="+mn-lt"/>
                <a:ea typeface="+mn-ea"/>
                <a:cs typeface="+mn-cs"/>
              </a:rPr>
              <a:t>）。</a:t>
            </a:r>
            <a:r>
              <a:rPr lang="en-US" altLang="zh-CN" sz="1200" b="1" i="0" kern="1200" dirty="0" smtClean="0">
                <a:solidFill>
                  <a:schemeClr val="tx1"/>
                </a:solidFill>
                <a:effectLst/>
                <a:latin typeface="+mn-lt"/>
                <a:ea typeface="+mn-ea"/>
                <a:cs typeface="+mn-cs"/>
              </a:rPr>
              <a:t>order by </a:t>
            </a:r>
            <a:r>
              <a:rPr lang="zh-CN" altLang="en-US" sz="1200" b="1" i="0" kern="1200" dirty="0" smtClean="0">
                <a:solidFill>
                  <a:schemeClr val="tx1"/>
                </a:solidFill>
                <a:effectLst/>
                <a:latin typeface="+mn-lt"/>
                <a:ea typeface="+mn-ea"/>
                <a:cs typeface="+mn-cs"/>
              </a:rPr>
              <a:t>语句</a:t>
            </a:r>
            <a:r>
              <a:rPr lang="en-US" altLang="zh-CN" sz="1200" b="0" i="0" kern="1200" dirty="0" smtClean="0">
                <a:solidFill>
                  <a:schemeClr val="tx1"/>
                </a:solidFill>
                <a:effectLst/>
                <a:latin typeface="+mn-lt"/>
                <a:ea typeface="+mn-ea"/>
                <a:cs typeface="+mn-cs"/>
              </a:rPr>
              <a:t>order by </a:t>
            </a:r>
            <a:r>
              <a:rPr lang="zh-CN" altLang="en-US" sz="1200" b="0" i="0" kern="1200" dirty="0" smtClean="0">
                <a:solidFill>
                  <a:schemeClr val="tx1"/>
                </a:solidFill>
                <a:effectLst/>
                <a:latin typeface="+mn-lt"/>
                <a:ea typeface="+mn-ea"/>
                <a:cs typeface="+mn-cs"/>
              </a:rPr>
              <a:t>语句用于规定结果的排序次序。在这里，我们要根据 </a:t>
            </a:r>
            <a:r>
              <a:rPr lang="en-US" altLang="zh-CN" sz="1200" b="0" i="0" kern="1200" dirty="0" smtClean="0">
                <a:solidFill>
                  <a:schemeClr val="tx1"/>
                </a:solidFill>
                <a:effectLst/>
                <a:latin typeface="+mn-lt"/>
                <a:ea typeface="+mn-ea"/>
                <a:cs typeface="+mn-cs"/>
              </a:rPr>
              <a:t>category </a:t>
            </a:r>
            <a:r>
              <a:rPr lang="zh-CN" altLang="en-US" sz="1200" b="0" i="0" kern="1200" dirty="0" smtClean="0">
                <a:solidFill>
                  <a:schemeClr val="tx1"/>
                </a:solidFill>
                <a:effectLst/>
                <a:latin typeface="+mn-lt"/>
                <a:ea typeface="+mn-ea"/>
                <a:cs typeface="+mn-cs"/>
              </a:rPr>
              <a:t>和 </a:t>
            </a:r>
            <a:r>
              <a:rPr lang="en-US" altLang="zh-CN" sz="1200" b="0" i="0" kern="1200" dirty="0" smtClean="0">
                <a:solidFill>
                  <a:schemeClr val="tx1"/>
                </a:solidFill>
                <a:effectLst/>
                <a:latin typeface="+mn-lt"/>
                <a:ea typeface="+mn-ea"/>
                <a:cs typeface="+mn-cs"/>
              </a:rPr>
              <a:t>title </a:t>
            </a:r>
            <a:r>
              <a:rPr lang="zh-CN" altLang="en-US" sz="1200" b="0" i="0" kern="1200" dirty="0" smtClean="0">
                <a:solidFill>
                  <a:schemeClr val="tx1"/>
                </a:solidFill>
                <a:effectLst/>
                <a:latin typeface="+mn-lt"/>
                <a:ea typeface="+mn-ea"/>
                <a:cs typeface="+mn-cs"/>
              </a:rPr>
              <a:t>来对结果进行排序：</a:t>
            </a:r>
            <a:r>
              <a:rPr lang="en-US" altLang="zh-CN" sz="1200" b="1" i="0" kern="1200" dirty="0" smtClean="0">
                <a:solidFill>
                  <a:schemeClr val="tx1"/>
                </a:solidFill>
                <a:effectLst/>
                <a:latin typeface="+mn-lt"/>
                <a:ea typeface="+mn-ea"/>
                <a:cs typeface="+mn-cs"/>
              </a:rPr>
              <a:t>return </a:t>
            </a:r>
            <a:r>
              <a:rPr lang="zh-CN" altLang="en-US" sz="1200" b="1" i="0" kern="1200" dirty="0" smtClean="0">
                <a:solidFill>
                  <a:schemeClr val="tx1"/>
                </a:solidFill>
                <a:effectLst/>
                <a:latin typeface="+mn-lt"/>
                <a:ea typeface="+mn-ea"/>
                <a:cs typeface="+mn-cs"/>
              </a:rPr>
              <a:t>语句：</a:t>
            </a:r>
            <a:r>
              <a:rPr lang="en-US" altLang="zh-CN" sz="1200" b="0" i="0" kern="1200" dirty="0" smtClean="0">
                <a:solidFill>
                  <a:schemeClr val="tx1"/>
                </a:solidFill>
                <a:effectLst/>
                <a:latin typeface="+mn-lt"/>
                <a:ea typeface="+mn-ea"/>
                <a:cs typeface="+mn-cs"/>
              </a:rPr>
              <a:t>return </a:t>
            </a:r>
            <a:r>
              <a:rPr lang="zh-CN" altLang="en-US" sz="1200" b="0" i="0" kern="1200" dirty="0" smtClean="0">
                <a:solidFill>
                  <a:schemeClr val="tx1"/>
                </a:solidFill>
                <a:effectLst/>
                <a:latin typeface="+mn-lt"/>
                <a:ea typeface="+mn-ea"/>
                <a:cs typeface="+mn-cs"/>
              </a:rPr>
              <a:t>语句规定要返回的内容。</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pPr/>
              <a:t>36</a:t>
            </a:fld>
            <a:endParaRPr lang="zh-CN" altLang="en-US">
              <a:solidFill>
                <a:prstClr val="black"/>
              </a:solidFill>
            </a:endParaRPr>
          </a:p>
        </p:txBody>
      </p:sp>
    </p:spTree>
    <p:extLst>
      <p:ext uri="{BB962C8B-B14F-4D97-AF65-F5344CB8AC3E}">
        <p14:creationId xmlns:p14="http://schemas.microsoft.com/office/powerpoint/2010/main" val="42916640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在 </a:t>
            </a:r>
            <a:r>
              <a:rPr lang="en-US" altLang="zh-CN" sz="1200" b="0" i="0" kern="1200" dirty="0" smtClean="0">
                <a:solidFill>
                  <a:schemeClr val="tx1"/>
                </a:solidFill>
                <a:effectLst/>
                <a:latin typeface="+mn-lt"/>
                <a:ea typeface="+mn-ea"/>
                <a:cs typeface="+mn-cs"/>
              </a:rPr>
              <a:t>for </a:t>
            </a:r>
            <a:r>
              <a:rPr lang="zh-CN" altLang="en-US" sz="1200" b="0" i="0" kern="1200" dirty="0" smtClean="0">
                <a:solidFill>
                  <a:schemeClr val="tx1"/>
                </a:solidFill>
                <a:effectLst/>
                <a:latin typeface="+mn-lt"/>
                <a:ea typeface="+mn-ea"/>
                <a:cs typeface="+mn-cs"/>
              </a:rPr>
              <a:t>语句中</a:t>
            </a:r>
            <a:r>
              <a:rPr lang="zh-CN" altLang="en-US" sz="1200" b="1" i="0" kern="1200" dirty="0" smtClean="0">
                <a:solidFill>
                  <a:schemeClr val="tx1"/>
                </a:solidFill>
                <a:effectLst/>
                <a:latin typeface="+mn-lt"/>
                <a:ea typeface="+mn-ea"/>
                <a:cs typeface="+mn-cs"/>
              </a:rPr>
              <a:t>关键词 </a:t>
            </a:r>
            <a:r>
              <a:rPr lang="en-US" altLang="zh-CN" sz="1200" b="1" i="0" kern="1200" dirty="0" smtClean="0">
                <a:solidFill>
                  <a:schemeClr val="tx1"/>
                </a:solidFill>
                <a:effectLst/>
                <a:latin typeface="+mn-lt"/>
                <a:ea typeface="+mn-ea"/>
                <a:cs typeface="+mn-cs"/>
              </a:rPr>
              <a:t>at</a:t>
            </a:r>
            <a:r>
              <a:rPr lang="zh-CN" altLang="en-US" sz="1200" b="0" i="0" kern="1200" dirty="0" smtClean="0">
                <a:solidFill>
                  <a:schemeClr val="tx1"/>
                </a:solidFill>
                <a:effectLst/>
                <a:latin typeface="+mn-lt"/>
                <a:ea typeface="+mn-ea"/>
                <a:cs typeface="+mn-cs"/>
              </a:rPr>
              <a:t> 可用于计算迭代，</a:t>
            </a:r>
            <a:r>
              <a:rPr lang="zh-CN" altLang="en-US" sz="1200" b="1" i="0" kern="1200" dirty="0" smtClean="0">
                <a:solidFill>
                  <a:schemeClr val="tx1"/>
                </a:solidFill>
                <a:effectLst/>
                <a:latin typeface="+mn-lt"/>
                <a:ea typeface="+mn-ea"/>
                <a:cs typeface="+mn-cs"/>
              </a:rPr>
              <a:t>允许多个 </a:t>
            </a:r>
            <a:r>
              <a:rPr lang="en-US" altLang="zh-CN" sz="1200" b="1" i="0" kern="1200" dirty="0" smtClean="0">
                <a:solidFill>
                  <a:schemeClr val="tx1"/>
                </a:solidFill>
                <a:effectLst/>
                <a:latin typeface="+mn-lt"/>
                <a:ea typeface="+mn-ea"/>
                <a:cs typeface="+mn-cs"/>
              </a:rPr>
              <a:t>in </a:t>
            </a:r>
            <a:r>
              <a:rPr lang="zh-CN" altLang="en-US" sz="1200" b="1" i="0" kern="1200" dirty="0" smtClean="0">
                <a:solidFill>
                  <a:schemeClr val="tx1"/>
                </a:solidFill>
                <a:effectLst/>
                <a:latin typeface="+mn-lt"/>
                <a:ea typeface="+mn-ea"/>
                <a:cs typeface="+mn-cs"/>
              </a:rPr>
              <a:t>表达式</a:t>
            </a:r>
            <a:r>
              <a:rPr lang="zh-CN" altLang="en-US" sz="1200" b="0" i="0" kern="1200" dirty="0" smtClean="0">
                <a:solidFill>
                  <a:schemeClr val="tx1"/>
                </a:solidFill>
                <a:effectLst/>
                <a:latin typeface="+mn-lt"/>
                <a:ea typeface="+mn-ea"/>
                <a:cs typeface="+mn-cs"/>
              </a:rPr>
              <a:t>。</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pPr/>
              <a:t>37</a:t>
            </a:fld>
            <a:endParaRPr lang="zh-CN" altLang="en-US">
              <a:solidFill>
                <a:prstClr val="black"/>
              </a:solidFill>
            </a:endParaRPr>
          </a:p>
        </p:txBody>
      </p:sp>
    </p:spTree>
    <p:extLst>
      <p:ext uri="{BB962C8B-B14F-4D97-AF65-F5344CB8AC3E}">
        <p14:creationId xmlns:p14="http://schemas.microsoft.com/office/powerpoint/2010/main" val="42916640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如需在一个 </a:t>
            </a:r>
            <a:r>
              <a:rPr lang="en-US" altLang="zh-CN" sz="1200" b="0" i="0" kern="1200" dirty="0" smtClean="0">
                <a:solidFill>
                  <a:schemeClr val="tx1"/>
                </a:solidFill>
                <a:effectLst/>
                <a:latin typeface="+mn-lt"/>
                <a:ea typeface="+mn-ea"/>
                <a:cs typeface="+mn-cs"/>
              </a:rPr>
              <a:t>for </a:t>
            </a:r>
            <a:r>
              <a:rPr lang="zh-CN" altLang="en-US" sz="1200" b="0" i="0" kern="1200" dirty="0" smtClean="0">
                <a:solidFill>
                  <a:schemeClr val="tx1"/>
                </a:solidFill>
                <a:effectLst/>
                <a:latin typeface="+mn-lt"/>
                <a:ea typeface="+mn-ea"/>
                <a:cs typeface="+mn-cs"/>
              </a:rPr>
              <a:t>语句中进行指定次数地</a:t>
            </a:r>
            <a:r>
              <a:rPr lang="zh-CN" altLang="en-US" sz="1200" b="0" i="0" kern="1200" smtClean="0">
                <a:solidFill>
                  <a:schemeClr val="tx1"/>
                </a:solidFill>
                <a:effectLst/>
                <a:latin typeface="+mn-lt"/>
                <a:ea typeface="+mn-ea"/>
                <a:cs typeface="+mn-cs"/>
              </a:rPr>
              <a:t>循环，可</a:t>
            </a:r>
            <a:r>
              <a:rPr lang="zh-CN" altLang="en-US" sz="1200" b="0" i="0" kern="1200" dirty="0" smtClean="0">
                <a:solidFill>
                  <a:schemeClr val="tx1"/>
                </a:solidFill>
                <a:effectLst/>
                <a:latin typeface="+mn-lt"/>
                <a:ea typeface="+mn-ea"/>
                <a:cs typeface="+mn-cs"/>
              </a:rPr>
              <a:t>使用</a:t>
            </a:r>
            <a:r>
              <a:rPr lang="zh-CN" altLang="en-US" sz="1200" b="1" i="0" kern="1200" dirty="0" smtClean="0">
                <a:solidFill>
                  <a:schemeClr val="tx1"/>
                </a:solidFill>
                <a:effectLst/>
                <a:latin typeface="+mn-lt"/>
                <a:ea typeface="+mn-ea"/>
                <a:cs typeface="+mn-cs"/>
              </a:rPr>
              <a:t>关键词 </a:t>
            </a:r>
            <a:r>
              <a:rPr lang="en-US" altLang="zh-CN" sz="1200" b="1" i="0" kern="1200" dirty="0" smtClean="0">
                <a:solidFill>
                  <a:schemeClr val="tx1"/>
                </a:solidFill>
                <a:effectLst/>
                <a:latin typeface="+mn-lt"/>
                <a:ea typeface="+mn-ea"/>
                <a:cs typeface="+mn-cs"/>
              </a:rPr>
              <a:t>to</a:t>
            </a:r>
            <a:r>
              <a:rPr lang="zh-CN" altLang="en-US" sz="1200" b="0" i="0" kern="1200" dirty="0" smtClean="0">
                <a:solidFill>
                  <a:schemeClr val="tx1"/>
                </a:solidFill>
                <a:effectLst/>
                <a:latin typeface="+mn-lt"/>
                <a:ea typeface="+mn-ea"/>
                <a:cs typeface="+mn-cs"/>
              </a:rPr>
              <a:t> ：</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pPr/>
              <a:t>38</a:t>
            </a:fld>
            <a:endParaRPr lang="zh-CN" altLang="en-US">
              <a:solidFill>
                <a:prstClr val="black"/>
              </a:solidFill>
            </a:endParaRPr>
          </a:p>
        </p:txBody>
      </p:sp>
    </p:spTree>
    <p:extLst>
      <p:ext uri="{BB962C8B-B14F-4D97-AF65-F5344CB8AC3E}">
        <p14:creationId xmlns:p14="http://schemas.microsoft.com/office/powerpoint/2010/main" val="42916640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如需在一个 </a:t>
            </a:r>
            <a:r>
              <a:rPr lang="en-US" altLang="zh-CN" sz="1200" b="0" i="0" kern="1200" dirty="0" smtClean="0">
                <a:solidFill>
                  <a:schemeClr val="tx1"/>
                </a:solidFill>
                <a:effectLst/>
                <a:latin typeface="+mn-lt"/>
                <a:ea typeface="+mn-ea"/>
                <a:cs typeface="+mn-cs"/>
              </a:rPr>
              <a:t>for </a:t>
            </a:r>
            <a:r>
              <a:rPr lang="zh-CN" altLang="en-US" sz="1200" b="0" i="0" kern="1200" dirty="0" smtClean="0">
                <a:solidFill>
                  <a:schemeClr val="tx1"/>
                </a:solidFill>
                <a:effectLst/>
                <a:latin typeface="+mn-lt"/>
                <a:ea typeface="+mn-ea"/>
                <a:cs typeface="+mn-cs"/>
              </a:rPr>
              <a:t>语句中进行指定次数地</a:t>
            </a:r>
            <a:r>
              <a:rPr lang="zh-CN" altLang="en-US" sz="1200" b="0" i="0" kern="1200" smtClean="0">
                <a:solidFill>
                  <a:schemeClr val="tx1"/>
                </a:solidFill>
                <a:effectLst/>
                <a:latin typeface="+mn-lt"/>
                <a:ea typeface="+mn-ea"/>
                <a:cs typeface="+mn-cs"/>
              </a:rPr>
              <a:t>循环，可</a:t>
            </a:r>
            <a:r>
              <a:rPr lang="zh-CN" altLang="en-US" sz="1200" b="0" i="0" kern="1200" dirty="0" smtClean="0">
                <a:solidFill>
                  <a:schemeClr val="tx1"/>
                </a:solidFill>
                <a:effectLst/>
                <a:latin typeface="+mn-lt"/>
                <a:ea typeface="+mn-ea"/>
                <a:cs typeface="+mn-cs"/>
              </a:rPr>
              <a:t>使用</a:t>
            </a:r>
            <a:r>
              <a:rPr lang="zh-CN" altLang="en-US" sz="1200" b="1" i="0" kern="1200" dirty="0" smtClean="0">
                <a:solidFill>
                  <a:schemeClr val="tx1"/>
                </a:solidFill>
                <a:effectLst/>
                <a:latin typeface="+mn-lt"/>
                <a:ea typeface="+mn-ea"/>
                <a:cs typeface="+mn-cs"/>
              </a:rPr>
              <a:t>关键词 </a:t>
            </a:r>
            <a:r>
              <a:rPr lang="en-US" altLang="zh-CN" sz="1200" b="1" i="0" kern="1200" dirty="0" smtClean="0">
                <a:solidFill>
                  <a:schemeClr val="tx1"/>
                </a:solidFill>
                <a:effectLst/>
                <a:latin typeface="+mn-lt"/>
                <a:ea typeface="+mn-ea"/>
                <a:cs typeface="+mn-cs"/>
              </a:rPr>
              <a:t>to</a:t>
            </a:r>
            <a:r>
              <a:rPr lang="zh-CN" altLang="en-US" sz="1200" b="0" i="0" kern="1200" dirty="0" smtClean="0">
                <a:solidFill>
                  <a:schemeClr val="tx1"/>
                </a:solidFill>
                <a:effectLst/>
                <a:latin typeface="+mn-lt"/>
                <a:ea typeface="+mn-ea"/>
                <a:cs typeface="+mn-cs"/>
              </a:rPr>
              <a:t> ：</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pPr/>
              <a:t>39</a:t>
            </a:fld>
            <a:endParaRPr lang="zh-CN" altLang="en-US">
              <a:solidFill>
                <a:prstClr val="black"/>
              </a:solidFill>
            </a:endParaRPr>
          </a:p>
        </p:txBody>
      </p:sp>
    </p:spTree>
    <p:extLst>
      <p:ext uri="{BB962C8B-B14F-4D97-AF65-F5344CB8AC3E}">
        <p14:creationId xmlns:p14="http://schemas.microsoft.com/office/powerpoint/2010/main" val="4291664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pPr/>
              <a:t>4</a:t>
            </a:fld>
            <a:endParaRPr lang="zh-CN" altLang="en-US">
              <a:solidFill>
                <a:prstClr val="black"/>
              </a:solidFill>
            </a:endParaRPr>
          </a:p>
        </p:txBody>
      </p:sp>
    </p:spTree>
    <p:extLst>
      <p:ext uri="{BB962C8B-B14F-4D97-AF65-F5344CB8AC3E}">
        <p14:creationId xmlns:p14="http://schemas.microsoft.com/office/powerpoint/2010/main" val="29664964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根据 </a:t>
            </a:r>
            <a:r>
              <a:rPr lang="en-US" altLang="zh-CN" sz="1200" b="0" i="0" kern="1200" dirty="0" smtClean="0">
                <a:solidFill>
                  <a:schemeClr val="tx1"/>
                </a:solidFill>
                <a:effectLst/>
                <a:latin typeface="+mn-lt"/>
                <a:ea typeface="+mn-ea"/>
                <a:cs typeface="+mn-cs"/>
              </a:rPr>
              <a:t>category </a:t>
            </a:r>
            <a:r>
              <a:rPr lang="zh-CN" altLang="en-US" sz="1200" b="0" i="0" kern="1200" dirty="0" smtClean="0">
                <a:solidFill>
                  <a:schemeClr val="tx1"/>
                </a:solidFill>
                <a:effectLst/>
                <a:latin typeface="+mn-lt"/>
                <a:ea typeface="+mn-ea"/>
                <a:cs typeface="+mn-cs"/>
              </a:rPr>
              <a:t>和 </a:t>
            </a:r>
            <a:r>
              <a:rPr lang="en-US" altLang="zh-CN" sz="1200" b="0" i="0" kern="1200" dirty="0" smtClean="0">
                <a:solidFill>
                  <a:schemeClr val="tx1"/>
                </a:solidFill>
                <a:effectLst/>
                <a:latin typeface="+mn-lt"/>
                <a:ea typeface="+mn-ea"/>
                <a:cs typeface="+mn-cs"/>
              </a:rPr>
              <a:t>title </a:t>
            </a:r>
            <a:r>
              <a:rPr lang="zh-CN" altLang="en-US" sz="1200" b="0" i="0" kern="1200" dirty="0" smtClean="0">
                <a:solidFill>
                  <a:schemeClr val="tx1"/>
                </a:solidFill>
                <a:effectLst/>
                <a:latin typeface="+mn-lt"/>
                <a:ea typeface="+mn-ea"/>
                <a:cs typeface="+mn-cs"/>
              </a:rPr>
              <a:t>来对结果进行排序。</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pPr/>
              <a:t>40</a:t>
            </a:fld>
            <a:endParaRPr lang="zh-CN" altLang="en-US">
              <a:solidFill>
                <a:prstClr val="black"/>
              </a:solidFill>
            </a:endParaRPr>
          </a:p>
        </p:txBody>
      </p:sp>
    </p:spTree>
    <p:extLst>
      <p:ext uri="{BB962C8B-B14F-4D97-AF65-F5344CB8AC3E}">
        <p14:creationId xmlns:p14="http://schemas.microsoft.com/office/powerpoint/2010/main" val="42916640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根据 </a:t>
            </a:r>
            <a:r>
              <a:rPr lang="en-US" altLang="zh-CN" sz="1200" b="0" i="0" kern="1200" dirty="0" smtClean="0">
                <a:solidFill>
                  <a:schemeClr val="tx1"/>
                </a:solidFill>
                <a:effectLst/>
                <a:latin typeface="+mn-lt"/>
                <a:ea typeface="+mn-ea"/>
                <a:cs typeface="+mn-cs"/>
              </a:rPr>
              <a:t>category </a:t>
            </a:r>
            <a:r>
              <a:rPr lang="zh-CN" altLang="en-US" sz="1200" b="0" i="0" kern="1200" dirty="0" smtClean="0">
                <a:solidFill>
                  <a:schemeClr val="tx1"/>
                </a:solidFill>
                <a:effectLst/>
                <a:latin typeface="+mn-lt"/>
                <a:ea typeface="+mn-ea"/>
                <a:cs typeface="+mn-cs"/>
              </a:rPr>
              <a:t>和 </a:t>
            </a:r>
            <a:r>
              <a:rPr lang="en-US" altLang="zh-CN" sz="1200" b="0" i="0" kern="1200" dirty="0" smtClean="0">
                <a:solidFill>
                  <a:schemeClr val="tx1"/>
                </a:solidFill>
                <a:effectLst/>
                <a:latin typeface="+mn-lt"/>
                <a:ea typeface="+mn-ea"/>
                <a:cs typeface="+mn-cs"/>
              </a:rPr>
              <a:t>title </a:t>
            </a:r>
            <a:r>
              <a:rPr lang="zh-CN" altLang="en-US" sz="1200" b="0" i="0" kern="1200" dirty="0" smtClean="0">
                <a:solidFill>
                  <a:schemeClr val="tx1"/>
                </a:solidFill>
                <a:effectLst/>
                <a:latin typeface="+mn-lt"/>
                <a:ea typeface="+mn-ea"/>
                <a:cs typeface="+mn-cs"/>
              </a:rPr>
              <a:t>来对结果进行排序。</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pPr/>
              <a:t>41</a:t>
            </a:fld>
            <a:endParaRPr lang="zh-CN" altLang="en-US">
              <a:solidFill>
                <a:prstClr val="black"/>
              </a:solidFill>
            </a:endParaRPr>
          </a:p>
        </p:txBody>
      </p:sp>
    </p:spTree>
    <p:extLst>
      <p:ext uri="{BB962C8B-B14F-4D97-AF65-F5344CB8AC3E}">
        <p14:creationId xmlns:p14="http://schemas.microsoft.com/office/powerpoint/2010/main" val="42916640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pPr/>
              <a:t>42</a:t>
            </a:fld>
            <a:endParaRPr lang="zh-CN" altLang="en-US">
              <a:solidFill>
                <a:prstClr val="black"/>
              </a:solidFill>
            </a:endParaRPr>
          </a:p>
        </p:txBody>
      </p:sp>
    </p:spTree>
    <p:extLst>
      <p:ext uri="{BB962C8B-B14F-4D97-AF65-F5344CB8AC3E}">
        <p14:creationId xmlns:p14="http://schemas.microsoft.com/office/powerpoint/2010/main" val="42916640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pPr/>
              <a:t>43</a:t>
            </a:fld>
            <a:endParaRPr lang="zh-CN" altLang="en-US">
              <a:solidFill>
                <a:prstClr val="black"/>
              </a:solidFill>
            </a:endParaRPr>
          </a:p>
        </p:txBody>
      </p:sp>
    </p:spTree>
    <p:extLst>
      <p:ext uri="{BB962C8B-B14F-4D97-AF65-F5344CB8AC3E}">
        <p14:creationId xmlns:p14="http://schemas.microsoft.com/office/powerpoint/2010/main" val="42916640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44</a:t>
            </a:fld>
            <a:endParaRPr lang="zh-CN" altLang="en-US"/>
          </a:p>
        </p:txBody>
      </p:sp>
    </p:spTree>
    <p:extLst>
      <p:ext uri="{BB962C8B-B14F-4D97-AF65-F5344CB8AC3E}">
        <p14:creationId xmlns:p14="http://schemas.microsoft.com/office/powerpoint/2010/main" val="14910397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smtClean="0"/>
          </a:p>
        </p:txBody>
      </p:sp>
      <p:sp>
        <p:nvSpPr>
          <p:cNvPr id="4" name="灯片编号占位符 3"/>
          <p:cNvSpPr>
            <a:spLocks noGrp="1"/>
          </p:cNvSpPr>
          <p:nvPr>
            <p:ph type="sldNum" sz="quarter" idx="10"/>
          </p:nvPr>
        </p:nvSpPr>
        <p:spPr/>
        <p:txBody>
          <a:bodyPr/>
          <a:lstStyle/>
          <a:p>
            <a:fld id="{A11FC198-2D83-4DFC-8CDD-7D23AF44D411}" type="slidenum">
              <a:rPr lang="zh-CN" altLang="en-US" smtClean="0"/>
              <a:t>45</a:t>
            </a:fld>
            <a:endParaRPr lang="zh-CN" altLang="en-US"/>
          </a:p>
        </p:txBody>
      </p:sp>
    </p:spTree>
    <p:extLst>
      <p:ext uri="{BB962C8B-B14F-4D97-AF65-F5344CB8AC3E}">
        <p14:creationId xmlns:p14="http://schemas.microsoft.com/office/powerpoint/2010/main" val="15626694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46</a:t>
            </a:fld>
            <a:endParaRPr lang="zh-CN" altLang="en-US"/>
          </a:p>
        </p:txBody>
      </p:sp>
    </p:spTree>
    <p:extLst>
      <p:ext uri="{BB962C8B-B14F-4D97-AF65-F5344CB8AC3E}">
        <p14:creationId xmlns:p14="http://schemas.microsoft.com/office/powerpoint/2010/main" val="32906656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47</a:t>
            </a:fld>
            <a:endParaRPr lang="zh-CN" altLang="en-US"/>
          </a:p>
        </p:txBody>
      </p:sp>
    </p:spTree>
    <p:extLst>
      <p:ext uri="{BB962C8B-B14F-4D97-AF65-F5344CB8AC3E}">
        <p14:creationId xmlns:p14="http://schemas.microsoft.com/office/powerpoint/2010/main" val="8604441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以上是我汇报的内容，水平有限，不当之处，请各位领导、专家、老师批评指正！谢谢大家！</a:t>
            </a:r>
          </a:p>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48</a:t>
            </a:fld>
            <a:endParaRPr lang="zh-CN" altLang="en-US"/>
          </a:p>
        </p:txBody>
      </p:sp>
    </p:spTree>
    <p:extLst>
      <p:ext uri="{BB962C8B-B14F-4D97-AF65-F5344CB8AC3E}">
        <p14:creationId xmlns:p14="http://schemas.microsoft.com/office/powerpoint/2010/main" val="644938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交通流模型中虽然人、车的运动特性已被充分反映</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但在一个现实的复杂交通场景中</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行人和机动车</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驾驶员</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不仅仅只是运动物体</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更是“理性人”。</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11FC198-2D83-4DFC-8CDD-7D23AF44D411}" type="slidenum">
              <a:rPr lang="zh-CN" altLang="en-US" smtClean="0"/>
              <a:t>5</a:t>
            </a:fld>
            <a:endParaRPr lang="zh-CN" altLang="en-US"/>
          </a:p>
        </p:txBody>
      </p:sp>
    </p:spTree>
    <p:extLst>
      <p:ext uri="{BB962C8B-B14F-4D97-AF65-F5344CB8AC3E}">
        <p14:creationId xmlns:p14="http://schemas.microsoft.com/office/powerpoint/2010/main" val="2966496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pPr/>
              <a:t>6</a:t>
            </a:fld>
            <a:endParaRPr lang="zh-CN" altLang="en-US">
              <a:solidFill>
                <a:prstClr val="black"/>
              </a:solidFill>
            </a:endParaRPr>
          </a:p>
        </p:txBody>
      </p:sp>
    </p:spTree>
    <p:extLst>
      <p:ext uri="{BB962C8B-B14F-4D97-AF65-F5344CB8AC3E}">
        <p14:creationId xmlns:p14="http://schemas.microsoft.com/office/powerpoint/2010/main" val="2966496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pPr/>
              <a:t>7</a:t>
            </a:fld>
            <a:endParaRPr lang="zh-CN" altLang="en-US">
              <a:solidFill>
                <a:prstClr val="black"/>
              </a:solidFill>
            </a:endParaRPr>
          </a:p>
        </p:txBody>
      </p:sp>
    </p:spTree>
    <p:extLst>
      <p:ext uri="{BB962C8B-B14F-4D97-AF65-F5344CB8AC3E}">
        <p14:creationId xmlns:p14="http://schemas.microsoft.com/office/powerpoint/2010/main" val="2966496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8</a:t>
            </a:fld>
            <a:endParaRPr lang="zh-CN" altLang="en-US"/>
          </a:p>
        </p:txBody>
      </p:sp>
    </p:spTree>
    <p:extLst>
      <p:ext uri="{BB962C8B-B14F-4D97-AF65-F5344CB8AC3E}">
        <p14:creationId xmlns:p14="http://schemas.microsoft.com/office/powerpoint/2010/main" val="210427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以</a:t>
            </a:r>
            <a:r>
              <a:rPr lang="en-US" altLang="zh-CN" b="1" dirty="0" smtClean="0"/>
              <a:t>books.xml</a:t>
            </a:r>
            <a:r>
              <a:rPr lang="zh-CN" altLang="en-US" b="1" dirty="0" smtClean="0"/>
              <a:t>为例。</a:t>
            </a:r>
            <a:endParaRPr lang="en-US" altLang="zh-CN" b="1" dirty="0" smtClean="0"/>
          </a:p>
        </p:txBody>
      </p:sp>
      <p:sp>
        <p:nvSpPr>
          <p:cNvPr id="4" name="灯片编号占位符 3"/>
          <p:cNvSpPr>
            <a:spLocks noGrp="1"/>
          </p:cNvSpPr>
          <p:nvPr>
            <p:ph type="sldNum" sz="quarter" idx="10"/>
          </p:nvPr>
        </p:nvSpPr>
        <p:spPr/>
        <p:txBody>
          <a:bodyPr/>
          <a:lstStyle/>
          <a:p>
            <a:fld id="{A11FC198-2D83-4DFC-8CDD-7D23AF44D411}" type="slidenum">
              <a:rPr lang="zh-CN" altLang="en-US" smtClean="0"/>
              <a:t>9</a:t>
            </a:fld>
            <a:endParaRPr lang="zh-CN" altLang="en-US"/>
          </a:p>
        </p:txBody>
      </p:sp>
    </p:spTree>
    <p:extLst>
      <p:ext uri="{BB962C8B-B14F-4D97-AF65-F5344CB8AC3E}">
        <p14:creationId xmlns:p14="http://schemas.microsoft.com/office/powerpoint/2010/main" val="1424676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F1DF8838-2596-481A-81BD-BA549497E720}" type="datetimeFigureOut">
              <a:rPr lang="zh-CN" altLang="en-US"/>
              <a:pPr>
                <a:defRPr/>
              </a:pPr>
              <a:t>2016/10/23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F7507C5-9851-4EF6-82C9-5647805156C3}" type="slidenum">
              <a:rPr lang="zh-CN" altLang="en-US"/>
              <a:pPr>
                <a:defRPr/>
              </a:pPr>
              <a:t>‹#›</a:t>
            </a:fld>
            <a:endParaRPr lang="zh-CN" altLang="en-US"/>
          </a:p>
        </p:txBody>
      </p:sp>
    </p:spTree>
    <p:extLst>
      <p:ext uri="{BB962C8B-B14F-4D97-AF65-F5344CB8AC3E}">
        <p14:creationId xmlns:p14="http://schemas.microsoft.com/office/powerpoint/2010/main" val="208666141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FF3F2B87-989E-4F4D-A3D6-9B10DAD785BB}" type="datetimeFigureOut">
              <a:rPr lang="zh-CN" altLang="en-US"/>
              <a:pPr>
                <a:defRPr/>
              </a:pPr>
              <a:t>2016/10/23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8954EB6-7BED-43FD-8483-DCA0766CC830}" type="slidenum">
              <a:rPr lang="zh-CN" altLang="en-US"/>
              <a:pPr>
                <a:defRPr/>
              </a:pPr>
              <a:t>‹#›</a:t>
            </a:fld>
            <a:endParaRPr lang="zh-CN" altLang="en-US"/>
          </a:p>
        </p:txBody>
      </p:sp>
    </p:spTree>
    <p:extLst>
      <p:ext uri="{BB962C8B-B14F-4D97-AF65-F5344CB8AC3E}">
        <p14:creationId xmlns:p14="http://schemas.microsoft.com/office/powerpoint/2010/main" val="2961131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ADDB09A5-729D-4B62-9A05-E166FB412201}" type="datetimeFigureOut">
              <a:rPr lang="zh-CN" altLang="en-US"/>
              <a:pPr>
                <a:defRPr/>
              </a:pPr>
              <a:t>2016/10/23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2A21541-2C8E-4FE7-AD01-6AECC40AD2EC}" type="slidenum">
              <a:rPr lang="zh-CN" altLang="en-US"/>
              <a:pPr>
                <a:defRPr/>
              </a:pPr>
              <a:t>‹#›</a:t>
            </a:fld>
            <a:endParaRPr lang="zh-CN" altLang="en-US"/>
          </a:p>
        </p:txBody>
      </p:sp>
    </p:spTree>
    <p:extLst>
      <p:ext uri="{BB962C8B-B14F-4D97-AF65-F5344CB8AC3E}">
        <p14:creationId xmlns:p14="http://schemas.microsoft.com/office/powerpoint/2010/main" val="3015735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F1DF8838-2596-481A-81BD-BA549497E720}" type="datetimeFigureOut">
              <a:rPr lang="zh-CN" altLang="en-US">
                <a:solidFill>
                  <a:prstClr val="black">
                    <a:tint val="75000"/>
                  </a:prstClr>
                </a:solidFill>
              </a:rPr>
              <a:pPr>
                <a:defRPr/>
              </a:pPr>
              <a:t>2016/10/23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7F7507C5-9851-4EF6-82C9-5647805156C3}"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45737809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6" y="0"/>
            <a:ext cx="9144000" cy="5143500"/>
          </a:xfrm>
          <a:prstGeom prst="rect">
            <a:avLst/>
          </a:prstGeom>
        </p:spPr>
      </p:pic>
      <p:sp>
        <p:nvSpPr>
          <p:cNvPr id="2" name="标题 1"/>
          <p:cNvSpPr>
            <a:spLocks noGrp="1"/>
          </p:cNvSpPr>
          <p:nvPr>
            <p:ph type="title"/>
          </p:nvPr>
        </p:nvSpPr>
        <p:spPr>
          <a:xfrm>
            <a:off x="606008" y="123478"/>
            <a:ext cx="2741856" cy="277143"/>
          </a:xfrm>
        </p:spPr>
        <p:txBody>
          <a:bodyPr/>
          <a:lstStyle>
            <a:lvl1pPr algn="l">
              <a:defRPr sz="1600" b="0">
                <a:solidFill>
                  <a:schemeClr val="bg1"/>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4" name="矩形 3"/>
          <p:cNvSpPr/>
          <p:nvPr userDrawn="1"/>
        </p:nvSpPr>
        <p:spPr>
          <a:xfrm>
            <a:off x="0" y="449610"/>
            <a:ext cx="9144000" cy="4693890"/>
          </a:xfrm>
          <a:prstGeom prst="rect">
            <a:avLst/>
          </a:prstGeom>
          <a:gradFill flip="none" rotWithShape="1">
            <a:gsLst>
              <a:gs pos="0">
                <a:srgbClr val="CCD0D1"/>
              </a:gs>
              <a:gs pos="49200">
                <a:srgbClr val="E8EAE9"/>
              </a:gs>
              <a:gs pos="100000">
                <a:srgbClr val="FCFCFC"/>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流程图: 离页连接符 20"/>
          <p:cNvSpPr/>
          <p:nvPr userDrawn="1"/>
        </p:nvSpPr>
        <p:spPr>
          <a:xfrm>
            <a:off x="213424" y="-1"/>
            <a:ext cx="381569" cy="56197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03174381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AF102D13-023C-493B-946F-6334B1550202}" type="datetimeFigureOut">
              <a:rPr lang="zh-CN" altLang="en-US">
                <a:solidFill>
                  <a:prstClr val="black">
                    <a:tint val="75000"/>
                  </a:prstClr>
                </a:solidFill>
              </a:rPr>
              <a:pPr>
                <a:defRPr/>
              </a:pPr>
              <a:t>2016/10/23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FB027665-4685-4CFB-A4DF-574C5BBB6387}"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36690649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D170EC45-3C31-4C3D-8B77-22FF0C9AAD4A}" type="datetimeFigureOut">
              <a:rPr lang="zh-CN" altLang="en-US">
                <a:solidFill>
                  <a:prstClr val="black">
                    <a:tint val="75000"/>
                  </a:prstClr>
                </a:solidFill>
              </a:rPr>
              <a:pPr>
                <a:defRPr/>
              </a:pPr>
              <a:t>2016/10/23</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0D4074A8-D729-49BB-A7BC-DB2359C77DB8}"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2956475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36DE339D-55A7-444C-B9D1-1957295915E5}" type="datetimeFigureOut">
              <a:rPr lang="zh-CN" altLang="en-US">
                <a:solidFill>
                  <a:prstClr val="black">
                    <a:tint val="75000"/>
                  </a:prstClr>
                </a:solidFill>
              </a:rPr>
              <a:pPr>
                <a:defRPr/>
              </a:pPr>
              <a:t>2016/10/23</a:t>
            </a:fld>
            <a:endParaRPr lang="zh-CN" altLang="en-US">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9" name="灯片编号占位符 5"/>
          <p:cNvSpPr>
            <a:spLocks noGrp="1"/>
          </p:cNvSpPr>
          <p:nvPr>
            <p:ph type="sldNum" sz="quarter" idx="12"/>
          </p:nvPr>
        </p:nvSpPr>
        <p:spPr/>
        <p:txBody>
          <a:bodyPr/>
          <a:lstStyle>
            <a:lvl1pPr>
              <a:defRPr/>
            </a:lvl1pPr>
          </a:lstStyle>
          <a:p>
            <a:pPr>
              <a:defRPr/>
            </a:pPr>
            <a:fld id="{FCB3A32D-1FCD-4730-805F-780D3DD87911}"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46410927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日期占位符 3"/>
          <p:cNvSpPr>
            <a:spLocks noGrp="1"/>
          </p:cNvSpPr>
          <p:nvPr>
            <p:ph type="dt" sz="half" idx="10"/>
          </p:nvPr>
        </p:nvSpPr>
        <p:spPr/>
        <p:txBody>
          <a:bodyPr/>
          <a:lstStyle>
            <a:lvl1pPr>
              <a:defRPr/>
            </a:lvl1pPr>
          </a:lstStyle>
          <a:p>
            <a:pPr>
              <a:defRPr/>
            </a:pPr>
            <a:fld id="{1942A674-53CD-422B-9892-C4EF0827967E}" type="datetimeFigureOut">
              <a:rPr lang="zh-CN" altLang="en-US">
                <a:solidFill>
                  <a:prstClr val="black">
                    <a:tint val="75000"/>
                  </a:prstClr>
                </a:solidFill>
              </a:rPr>
              <a:pPr>
                <a:defRPr/>
              </a:pPr>
              <a:t>2016/10/23</a:t>
            </a:fld>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pPr>
              <a:defRPr/>
            </a:pPr>
            <a:fld id="{9AB350D4-CBC2-4A07-BB4A-B4CC231CE9C3}"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5360447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E95118EC-EDEF-4F9C-852D-0A464BD53A70}" type="datetimeFigureOut">
              <a:rPr lang="zh-CN" altLang="en-US">
                <a:solidFill>
                  <a:prstClr val="black">
                    <a:tint val="75000"/>
                  </a:prstClr>
                </a:solidFill>
              </a:rPr>
              <a:pPr>
                <a:defRPr/>
              </a:pPr>
              <a:t>2016/10/23</a:t>
            </a:fld>
            <a:endParaRPr lang="zh-CN" altLang="en-US">
              <a:solidFill>
                <a:prstClr val="black">
                  <a:tint val="75000"/>
                </a:prstClr>
              </a:solidFill>
            </a:endParaRPr>
          </a:p>
        </p:txBody>
      </p:sp>
      <p:sp>
        <p:nvSpPr>
          <p:cNvPr id="4" name="灯片编号占位符 5"/>
          <p:cNvSpPr>
            <a:spLocks noGrp="1"/>
          </p:cNvSpPr>
          <p:nvPr>
            <p:ph type="sldNum" sz="quarter" idx="12"/>
          </p:nvPr>
        </p:nvSpPr>
        <p:spPr/>
        <p:txBody>
          <a:bodyPr/>
          <a:lstStyle>
            <a:lvl1pPr>
              <a:defRPr/>
            </a:lvl1pPr>
          </a:lstStyle>
          <a:p>
            <a:pPr>
              <a:defRPr/>
            </a:pPr>
            <a:fld id="{D2CC5073-A55C-4F3C-8D7B-130473455D17}" type="slidenum">
              <a:rPr lang="zh-CN" altLang="en-US">
                <a:solidFill>
                  <a:prstClr val="black">
                    <a:tint val="75000"/>
                  </a:prstClr>
                </a:solidFill>
              </a:rPr>
              <a:pPr>
                <a:defRPr/>
              </a:pPr>
              <a:t>‹#›</a:t>
            </a:fld>
            <a:endParaRPr lang="zh-CN" altLang="en-US">
              <a:solidFill>
                <a:prstClr val="black">
                  <a:tint val="75000"/>
                </a:prstClr>
              </a:solidFill>
            </a:endParaRPr>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6" y="0"/>
            <a:ext cx="9144000" cy="5143500"/>
          </a:xfrm>
          <a:prstGeom prst="rect">
            <a:avLst/>
          </a:prstGeom>
        </p:spPr>
      </p:pic>
      <p:sp>
        <p:nvSpPr>
          <p:cNvPr id="6" name="矩形 5"/>
          <p:cNvSpPr/>
          <p:nvPr userDrawn="1"/>
        </p:nvSpPr>
        <p:spPr>
          <a:xfrm>
            <a:off x="784" y="2211710"/>
            <a:ext cx="9144000"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TextBox 7"/>
          <p:cNvSpPr>
            <a:spLocks noChangeArrowheads="1"/>
          </p:cNvSpPr>
          <p:nvPr userDrawn="1"/>
        </p:nvSpPr>
        <p:spPr bwMode="auto">
          <a:xfrm>
            <a:off x="2491740" y="607789"/>
            <a:ext cx="41605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000" dirty="0" smtClean="0">
                <a:solidFill>
                  <a:srgbClr val="0E647C">
                    <a:lumMod val="20000"/>
                    <a:lumOff val="80000"/>
                  </a:srgbClr>
                </a:solidFill>
                <a:latin typeface="Swis721 Th BT" pitchFamily="34" charset="0"/>
                <a:ea typeface="微软雅黑" pitchFamily="34" charset="-122"/>
                <a:cs typeface="LilyUPC" pitchFamily="34" charset="-34"/>
                <a:sym typeface="微软雅黑" pitchFamily="34" charset="-122"/>
              </a:rPr>
              <a:t>THE BUSENESS PLAN</a:t>
            </a:r>
            <a:endParaRPr lang="zh-CN" altLang="en-US" sz="2000" dirty="0">
              <a:solidFill>
                <a:srgbClr val="0E647C">
                  <a:lumMod val="20000"/>
                  <a:lumOff val="80000"/>
                </a:srgbClr>
              </a:solidFill>
              <a:latin typeface="Swis721 Th BT" pitchFamily="34" charset="0"/>
              <a:ea typeface="微软雅黑" pitchFamily="34" charset="-122"/>
              <a:cs typeface="LilyUPC" pitchFamily="34" charset="-34"/>
              <a:sym typeface="微软雅黑" pitchFamily="34" charset="-122"/>
            </a:endParaRPr>
          </a:p>
        </p:txBody>
      </p:sp>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15271" y="197982"/>
            <a:ext cx="913458" cy="280266"/>
          </a:xfrm>
          <a:prstGeom prst="rect">
            <a:avLst/>
          </a:prstGeom>
        </p:spPr>
      </p:pic>
    </p:spTree>
    <p:extLst>
      <p:ext uri="{BB962C8B-B14F-4D97-AF65-F5344CB8AC3E}">
        <p14:creationId xmlns:p14="http://schemas.microsoft.com/office/powerpoint/2010/main" val="427388477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173165C5-19AB-4D7E-BF4E-8030D4BC8E07}" type="datetimeFigureOut">
              <a:rPr lang="zh-CN" altLang="en-US">
                <a:solidFill>
                  <a:prstClr val="black">
                    <a:tint val="75000"/>
                  </a:prstClr>
                </a:solidFill>
              </a:rPr>
              <a:pPr>
                <a:defRPr/>
              </a:pPr>
              <a:t>2016/10/23</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C0C2AC4E-50CB-4334-996F-7EE8464BD267}"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2422780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6" y="0"/>
            <a:ext cx="9144000" cy="5143500"/>
          </a:xfrm>
          <a:prstGeom prst="rect">
            <a:avLst/>
          </a:prstGeom>
        </p:spPr>
      </p:pic>
      <p:sp>
        <p:nvSpPr>
          <p:cNvPr id="2" name="标题 1"/>
          <p:cNvSpPr>
            <a:spLocks noGrp="1"/>
          </p:cNvSpPr>
          <p:nvPr>
            <p:ph type="title"/>
          </p:nvPr>
        </p:nvSpPr>
        <p:spPr>
          <a:xfrm>
            <a:off x="606008" y="123478"/>
            <a:ext cx="2741856" cy="277143"/>
          </a:xfrm>
        </p:spPr>
        <p:txBody>
          <a:bodyPr/>
          <a:lstStyle>
            <a:lvl1pPr algn="l">
              <a:defRPr sz="1600" b="0">
                <a:solidFill>
                  <a:schemeClr val="bg1"/>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4" name="矩形 3"/>
          <p:cNvSpPr/>
          <p:nvPr userDrawn="1"/>
        </p:nvSpPr>
        <p:spPr>
          <a:xfrm>
            <a:off x="0" y="449610"/>
            <a:ext cx="9144000" cy="4693890"/>
          </a:xfrm>
          <a:prstGeom prst="rect">
            <a:avLst/>
          </a:prstGeom>
          <a:gradFill flip="none" rotWithShape="1">
            <a:gsLst>
              <a:gs pos="0">
                <a:srgbClr val="CCD0D1"/>
              </a:gs>
              <a:gs pos="49200">
                <a:srgbClr val="E8EAE9"/>
              </a:gs>
              <a:gs pos="100000">
                <a:srgbClr val="FCFCFC"/>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流程图: 离页连接符 20"/>
          <p:cNvSpPr/>
          <p:nvPr userDrawn="1"/>
        </p:nvSpPr>
        <p:spPr>
          <a:xfrm>
            <a:off x="213424" y="-1"/>
            <a:ext cx="381569" cy="56197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6702128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76C6AEFD-D42C-445E-A078-69D256A721CC}" type="datetimeFigureOut">
              <a:rPr lang="zh-CN" altLang="en-US">
                <a:solidFill>
                  <a:prstClr val="black">
                    <a:tint val="75000"/>
                  </a:prstClr>
                </a:solidFill>
              </a:rPr>
              <a:pPr>
                <a:defRPr/>
              </a:pPr>
              <a:t>2016/10/23</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63B7A587-D83B-45BF-80B0-EB01029C5564}"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20767023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FF3F2B87-989E-4F4D-A3D6-9B10DAD785BB}" type="datetimeFigureOut">
              <a:rPr lang="zh-CN" altLang="en-US">
                <a:solidFill>
                  <a:prstClr val="black">
                    <a:tint val="75000"/>
                  </a:prstClr>
                </a:solidFill>
              </a:rPr>
              <a:pPr>
                <a:defRPr/>
              </a:pPr>
              <a:t>2016/10/23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98954EB6-7BED-43FD-8483-DCA0766CC830}"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6475746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ADDB09A5-729D-4B62-9A05-E166FB412201}" type="datetimeFigureOut">
              <a:rPr lang="zh-CN" altLang="en-US">
                <a:solidFill>
                  <a:prstClr val="black">
                    <a:tint val="75000"/>
                  </a:prstClr>
                </a:solidFill>
              </a:rPr>
              <a:pPr>
                <a:defRPr/>
              </a:pPr>
              <a:t>2016/10/23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B2A21541-2C8E-4FE7-AD01-6AECC40AD2EC}"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7856659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F1DF8838-2596-481A-81BD-BA549497E720}" type="datetimeFigureOut">
              <a:rPr lang="zh-CN" altLang="en-US">
                <a:solidFill>
                  <a:prstClr val="black">
                    <a:tint val="75000"/>
                  </a:prstClr>
                </a:solidFill>
              </a:rPr>
              <a:pPr>
                <a:defRPr/>
              </a:pPr>
              <a:t>2016/10/23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7F7507C5-9851-4EF6-82C9-5647805156C3}"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571484335"/>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6" y="0"/>
            <a:ext cx="9144000" cy="5143500"/>
          </a:xfrm>
          <a:prstGeom prst="rect">
            <a:avLst/>
          </a:prstGeom>
        </p:spPr>
      </p:pic>
      <p:sp>
        <p:nvSpPr>
          <p:cNvPr id="2" name="标题 1"/>
          <p:cNvSpPr>
            <a:spLocks noGrp="1"/>
          </p:cNvSpPr>
          <p:nvPr>
            <p:ph type="title"/>
          </p:nvPr>
        </p:nvSpPr>
        <p:spPr>
          <a:xfrm>
            <a:off x="606008" y="123478"/>
            <a:ext cx="2741856" cy="277143"/>
          </a:xfrm>
        </p:spPr>
        <p:txBody>
          <a:bodyPr/>
          <a:lstStyle>
            <a:lvl1pPr algn="l">
              <a:defRPr sz="1600" b="0">
                <a:solidFill>
                  <a:schemeClr val="bg1"/>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4" name="矩形 3"/>
          <p:cNvSpPr/>
          <p:nvPr userDrawn="1"/>
        </p:nvSpPr>
        <p:spPr>
          <a:xfrm>
            <a:off x="0" y="449610"/>
            <a:ext cx="9144000" cy="4693890"/>
          </a:xfrm>
          <a:prstGeom prst="rect">
            <a:avLst/>
          </a:prstGeom>
          <a:gradFill flip="none" rotWithShape="1">
            <a:gsLst>
              <a:gs pos="0">
                <a:srgbClr val="CCD0D1"/>
              </a:gs>
              <a:gs pos="49200">
                <a:srgbClr val="E8EAE9"/>
              </a:gs>
              <a:gs pos="100000">
                <a:srgbClr val="FCFCFC"/>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流程图: 离页连接符 20"/>
          <p:cNvSpPr/>
          <p:nvPr userDrawn="1"/>
        </p:nvSpPr>
        <p:spPr>
          <a:xfrm>
            <a:off x="213424" y="-1"/>
            <a:ext cx="381569" cy="56197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3385495859"/>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AF102D13-023C-493B-946F-6334B1550202}" type="datetimeFigureOut">
              <a:rPr lang="zh-CN" altLang="en-US">
                <a:solidFill>
                  <a:prstClr val="black">
                    <a:tint val="75000"/>
                  </a:prstClr>
                </a:solidFill>
              </a:rPr>
              <a:pPr>
                <a:defRPr/>
              </a:pPr>
              <a:t>2016/10/23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FB027665-4685-4CFB-A4DF-574C5BBB6387}"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2946267471"/>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D170EC45-3C31-4C3D-8B77-22FF0C9AAD4A}" type="datetimeFigureOut">
              <a:rPr lang="zh-CN" altLang="en-US">
                <a:solidFill>
                  <a:prstClr val="black">
                    <a:tint val="75000"/>
                  </a:prstClr>
                </a:solidFill>
              </a:rPr>
              <a:pPr>
                <a:defRPr/>
              </a:pPr>
              <a:t>2016/10/23</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0D4074A8-D729-49BB-A7BC-DB2359C77DB8}"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9187406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36DE339D-55A7-444C-B9D1-1957295915E5}" type="datetimeFigureOut">
              <a:rPr lang="zh-CN" altLang="en-US">
                <a:solidFill>
                  <a:prstClr val="black">
                    <a:tint val="75000"/>
                  </a:prstClr>
                </a:solidFill>
              </a:rPr>
              <a:pPr>
                <a:defRPr/>
              </a:pPr>
              <a:t>2016/10/23</a:t>
            </a:fld>
            <a:endParaRPr lang="zh-CN" altLang="en-US">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9" name="灯片编号占位符 5"/>
          <p:cNvSpPr>
            <a:spLocks noGrp="1"/>
          </p:cNvSpPr>
          <p:nvPr>
            <p:ph type="sldNum" sz="quarter" idx="12"/>
          </p:nvPr>
        </p:nvSpPr>
        <p:spPr/>
        <p:txBody>
          <a:bodyPr/>
          <a:lstStyle>
            <a:lvl1pPr>
              <a:defRPr/>
            </a:lvl1pPr>
          </a:lstStyle>
          <a:p>
            <a:pPr>
              <a:defRPr/>
            </a:pPr>
            <a:fld id="{FCB3A32D-1FCD-4730-805F-780D3DD87911}"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648567646"/>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日期占位符 3"/>
          <p:cNvSpPr>
            <a:spLocks noGrp="1"/>
          </p:cNvSpPr>
          <p:nvPr>
            <p:ph type="dt" sz="half" idx="10"/>
          </p:nvPr>
        </p:nvSpPr>
        <p:spPr/>
        <p:txBody>
          <a:bodyPr/>
          <a:lstStyle>
            <a:lvl1pPr>
              <a:defRPr/>
            </a:lvl1pPr>
          </a:lstStyle>
          <a:p>
            <a:pPr>
              <a:defRPr/>
            </a:pPr>
            <a:fld id="{1942A674-53CD-422B-9892-C4EF0827967E}" type="datetimeFigureOut">
              <a:rPr lang="zh-CN" altLang="en-US">
                <a:solidFill>
                  <a:prstClr val="black">
                    <a:tint val="75000"/>
                  </a:prstClr>
                </a:solidFill>
              </a:rPr>
              <a:pPr>
                <a:defRPr/>
              </a:pPr>
              <a:t>2016/10/23</a:t>
            </a:fld>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pPr>
              <a:defRPr/>
            </a:pPr>
            <a:fld id="{9AB350D4-CBC2-4A07-BB4A-B4CC231CE9C3}"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4572953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E95118EC-EDEF-4F9C-852D-0A464BD53A70}" type="datetimeFigureOut">
              <a:rPr lang="zh-CN" altLang="en-US">
                <a:solidFill>
                  <a:prstClr val="black">
                    <a:tint val="75000"/>
                  </a:prstClr>
                </a:solidFill>
              </a:rPr>
              <a:pPr>
                <a:defRPr/>
              </a:pPr>
              <a:t>2016/10/23</a:t>
            </a:fld>
            <a:endParaRPr lang="zh-CN" altLang="en-US">
              <a:solidFill>
                <a:prstClr val="black">
                  <a:tint val="75000"/>
                </a:prstClr>
              </a:solidFill>
            </a:endParaRPr>
          </a:p>
        </p:txBody>
      </p:sp>
      <p:sp>
        <p:nvSpPr>
          <p:cNvPr id="4" name="灯片编号占位符 5"/>
          <p:cNvSpPr>
            <a:spLocks noGrp="1"/>
          </p:cNvSpPr>
          <p:nvPr>
            <p:ph type="sldNum" sz="quarter" idx="12"/>
          </p:nvPr>
        </p:nvSpPr>
        <p:spPr/>
        <p:txBody>
          <a:bodyPr/>
          <a:lstStyle>
            <a:lvl1pPr>
              <a:defRPr/>
            </a:lvl1pPr>
          </a:lstStyle>
          <a:p>
            <a:pPr>
              <a:defRPr/>
            </a:pPr>
            <a:fld id="{D2CC5073-A55C-4F3C-8D7B-130473455D17}" type="slidenum">
              <a:rPr lang="zh-CN" altLang="en-US">
                <a:solidFill>
                  <a:prstClr val="black">
                    <a:tint val="75000"/>
                  </a:prstClr>
                </a:solidFill>
              </a:rPr>
              <a:pPr>
                <a:defRPr/>
              </a:pPr>
              <a:t>‹#›</a:t>
            </a:fld>
            <a:endParaRPr lang="zh-CN" altLang="en-US">
              <a:solidFill>
                <a:prstClr val="black">
                  <a:tint val="75000"/>
                </a:prstClr>
              </a:solidFill>
            </a:endParaRPr>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6" y="0"/>
            <a:ext cx="9144000" cy="5143500"/>
          </a:xfrm>
          <a:prstGeom prst="rect">
            <a:avLst/>
          </a:prstGeom>
        </p:spPr>
      </p:pic>
      <p:sp>
        <p:nvSpPr>
          <p:cNvPr id="6" name="矩形 5"/>
          <p:cNvSpPr/>
          <p:nvPr userDrawn="1"/>
        </p:nvSpPr>
        <p:spPr>
          <a:xfrm>
            <a:off x="784" y="2211710"/>
            <a:ext cx="9144000"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TextBox 7"/>
          <p:cNvSpPr>
            <a:spLocks noChangeArrowheads="1"/>
          </p:cNvSpPr>
          <p:nvPr userDrawn="1"/>
        </p:nvSpPr>
        <p:spPr bwMode="auto">
          <a:xfrm>
            <a:off x="2491740" y="607789"/>
            <a:ext cx="41605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000" dirty="0" smtClean="0">
                <a:solidFill>
                  <a:srgbClr val="0E647C">
                    <a:lumMod val="20000"/>
                    <a:lumOff val="80000"/>
                  </a:srgbClr>
                </a:solidFill>
                <a:latin typeface="Swis721 Th BT" pitchFamily="34" charset="0"/>
                <a:ea typeface="微软雅黑" pitchFamily="34" charset="-122"/>
                <a:cs typeface="LilyUPC" pitchFamily="34" charset="-34"/>
                <a:sym typeface="微软雅黑" pitchFamily="34" charset="-122"/>
              </a:rPr>
              <a:t>THE BUSENESS PLAN</a:t>
            </a:r>
            <a:endParaRPr lang="zh-CN" altLang="en-US" sz="2000" dirty="0">
              <a:solidFill>
                <a:srgbClr val="0E647C">
                  <a:lumMod val="20000"/>
                  <a:lumOff val="80000"/>
                </a:srgbClr>
              </a:solidFill>
              <a:latin typeface="Swis721 Th BT" pitchFamily="34" charset="0"/>
              <a:ea typeface="微软雅黑" pitchFamily="34" charset="-122"/>
              <a:cs typeface="LilyUPC" pitchFamily="34" charset="-34"/>
              <a:sym typeface="微软雅黑" pitchFamily="34" charset="-122"/>
            </a:endParaRPr>
          </a:p>
        </p:txBody>
      </p:sp>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15271" y="197982"/>
            <a:ext cx="913458" cy="280266"/>
          </a:xfrm>
          <a:prstGeom prst="rect">
            <a:avLst/>
          </a:prstGeom>
        </p:spPr>
      </p:pic>
    </p:spTree>
    <p:extLst>
      <p:ext uri="{BB962C8B-B14F-4D97-AF65-F5344CB8AC3E}">
        <p14:creationId xmlns:p14="http://schemas.microsoft.com/office/powerpoint/2010/main" val="200822135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AF102D13-023C-493B-946F-6334B1550202}" type="datetimeFigureOut">
              <a:rPr lang="zh-CN" altLang="en-US"/>
              <a:pPr>
                <a:defRPr/>
              </a:pPr>
              <a:t>2016/10/23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B027665-4685-4CFB-A4DF-574C5BBB6387}" type="slidenum">
              <a:rPr lang="zh-CN" altLang="en-US"/>
              <a:pPr>
                <a:defRPr/>
              </a:pPr>
              <a:t>‹#›</a:t>
            </a:fld>
            <a:endParaRPr lang="zh-CN" altLang="en-US"/>
          </a:p>
        </p:txBody>
      </p:sp>
    </p:spTree>
    <p:extLst>
      <p:ext uri="{BB962C8B-B14F-4D97-AF65-F5344CB8AC3E}">
        <p14:creationId xmlns:p14="http://schemas.microsoft.com/office/powerpoint/2010/main" val="1876076856"/>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173165C5-19AB-4D7E-BF4E-8030D4BC8E07}" type="datetimeFigureOut">
              <a:rPr lang="zh-CN" altLang="en-US">
                <a:solidFill>
                  <a:prstClr val="black">
                    <a:tint val="75000"/>
                  </a:prstClr>
                </a:solidFill>
              </a:rPr>
              <a:pPr>
                <a:defRPr/>
              </a:pPr>
              <a:t>2016/10/23</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C0C2AC4E-50CB-4334-996F-7EE8464BD267}"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247936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76C6AEFD-D42C-445E-A078-69D256A721CC}" type="datetimeFigureOut">
              <a:rPr lang="zh-CN" altLang="en-US">
                <a:solidFill>
                  <a:prstClr val="black">
                    <a:tint val="75000"/>
                  </a:prstClr>
                </a:solidFill>
              </a:rPr>
              <a:pPr>
                <a:defRPr/>
              </a:pPr>
              <a:t>2016/10/23</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63B7A587-D83B-45BF-80B0-EB01029C5564}"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53514630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FF3F2B87-989E-4F4D-A3D6-9B10DAD785BB}" type="datetimeFigureOut">
              <a:rPr lang="zh-CN" altLang="en-US">
                <a:solidFill>
                  <a:prstClr val="black">
                    <a:tint val="75000"/>
                  </a:prstClr>
                </a:solidFill>
              </a:rPr>
              <a:pPr>
                <a:defRPr/>
              </a:pPr>
              <a:t>2016/10/23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98954EB6-7BED-43FD-8483-DCA0766CC830}"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884480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ADDB09A5-729D-4B62-9A05-E166FB412201}" type="datetimeFigureOut">
              <a:rPr lang="zh-CN" altLang="en-US">
                <a:solidFill>
                  <a:prstClr val="black">
                    <a:tint val="75000"/>
                  </a:prstClr>
                </a:solidFill>
              </a:rPr>
              <a:pPr>
                <a:defRPr/>
              </a:pPr>
              <a:t>2016/10/23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B2A21541-2C8E-4FE7-AD01-6AECC40AD2EC}"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7247082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F1DF8838-2596-481A-81BD-BA549497E720}" type="datetimeFigureOut">
              <a:rPr lang="zh-CN" altLang="en-US">
                <a:solidFill>
                  <a:prstClr val="black">
                    <a:tint val="75000"/>
                  </a:prstClr>
                </a:solidFill>
              </a:rPr>
              <a:pPr>
                <a:defRPr/>
              </a:pPr>
              <a:t>2016/10/23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7F7507C5-9851-4EF6-82C9-5647805156C3}"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2452062884"/>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6" y="0"/>
            <a:ext cx="9144000" cy="5143500"/>
          </a:xfrm>
          <a:prstGeom prst="rect">
            <a:avLst/>
          </a:prstGeom>
        </p:spPr>
      </p:pic>
      <p:sp>
        <p:nvSpPr>
          <p:cNvPr id="2" name="标题 1"/>
          <p:cNvSpPr>
            <a:spLocks noGrp="1"/>
          </p:cNvSpPr>
          <p:nvPr>
            <p:ph type="title"/>
          </p:nvPr>
        </p:nvSpPr>
        <p:spPr>
          <a:xfrm>
            <a:off x="606008" y="123478"/>
            <a:ext cx="2741856" cy="277143"/>
          </a:xfrm>
        </p:spPr>
        <p:txBody>
          <a:bodyPr/>
          <a:lstStyle>
            <a:lvl1pPr algn="l">
              <a:defRPr sz="1600" b="0">
                <a:solidFill>
                  <a:schemeClr val="bg1"/>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4" name="矩形 3"/>
          <p:cNvSpPr/>
          <p:nvPr userDrawn="1"/>
        </p:nvSpPr>
        <p:spPr>
          <a:xfrm>
            <a:off x="0" y="449610"/>
            <a:ext cx="9144000" cy="4693890"/>
          </a:xfrm>
          <a:prstGeom prst="rect">
            <a:avLst/>
          </a:prstGeom>
          <a:gradFill flip="none" rotWithShape="1">
            <a:gsLst>
              <a:gs pos="0">
                <a:srgbClr val="CCD0D1"/>
              </a:gs>
              <a:gs pos="49200">
                <a:srgbClr val="E8EAE9"/>
              </a:gs>
              <a:gs pos="100000">
                <a:srgbClr val="FCFCFC"/>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流程图: 离页连接符 20"/>
          <p:cNvSpPr/>
          <p:nvPr userDrawn="1"/>
        </p:nvSpPr>
        <p:spPr>
          <a:xfrm>
            <a:off x="213424" y="-1"/>
            <a:ext cx="381569" cy="56197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277200656"/>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AF102D13-023C-493B-946F-6334B1550202}" type="datetimeFigureOut">
              <a:rPr lang="zh-CN" altLang="en-US">
                <a:solidFill>
                  <a:prstClr val="black">
                    <a:tint val="75000"/>
                  </a:prstClr>
                </a:solidFill>
              </a:rPr>
              <a:pPr>
                <a:defRPr/>
              </a:pPr>
              <a:t>2016/10/23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FB027665-4685-4CFB-A4DF-574C5BBB6387}"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438658046"/>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D170EC45-3C31-4C3D-8B77-22FF0C9AAD4A}" type="datetimeFigureOut">
              <a:rPr lang="zh-CN" altLang="en-US">
                <a:solidFill>
                  <a:prstClr val="black">
                    <a:tint val="75000"/>
                  </a:prstClr>
                </a:solidFill>
              </a:rPr>
              <a:pPr>
                <a:defRPr/>
              </a:pPr>
              <a:t>2016/10/23</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0D4074A8-D729-49BB-A7BC-DB2359C77DB8}"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3697173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36DE339D-55A7-444C-B9D1-1957295915E5}" type="datetimeFigureOut">
              <a:rPr lang="zh-CN" altLang="en-US">
                <a:solidFill>
                  <a:prstClr val="black">
                    <a:tint val="75000"/>
                  </a:prstClr>
                </a:solidFill>
              </a:rPr>
              <a:pPr>
                <a:defRPr/>
              </a:pPr>
              <a:t>2016/10/23</a:t>
            </a:fld>
            <a:endParaRPr lang="zh-CN" altLang="en-US">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9" name="灯片编号占位符 5"/>
          <p:cNvSpPr>
            <a:spLocks noGrp="1"/>
          </p:cNvSpPr>
          <p:nvPr>
            <p:ph type="sldNum" sz="quarter" idx="12"/>
          </p:nvPr>
        </p:nvSpPr>
        <p:spPr/>
        <p:txBody>
          <a:bodyPr/>
          <a:lstStyle>
            <a:lvl1pPr>
              <a:defRPr/>
            </a:lvl1pPr>
          </a:lstStyle>
          <a:p>
            <a:pPr>
              <a:defRPr/>
            </a:pPr>
            <a:fld id="{FCB3A32D-1FCD-4730-805F-780D3DD87911}"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033233899"/>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日期占位符 3"/>
          <p:cNvSpPr>
            <a:spLocks noGrp="1"/>
          </p:cNvSpPr>
          <p:nvPr>
            <p:ph type="dt" sz="half" idx="10"/>
          </p:nvPr>
        </p:nvSpPr>
        <p:spPr/>
        <p:txBody>
          <a:bodyPr/>
          <a:lstStyle>
            <a:lvl1pPr>
              <a:defRPr/>
            </a:lvl1pPr>
          </a:lstStyle>
          <a:p>
            <a:pPr>
              <a:defRPr/>
            </a:pPr>
            <a:fld id="{1942A674-53CD-422B-9892-C4EF0827967E}" type="datetimeFigureOut">
              <a:rPr lang="zh-CN" altLang="en-US">
                <a:solidFill>
                  <a:prstClr val="black">
                    <a:tint val="75000"/>
                  </a:prstClr>
                </a:solidFill>
              </a:rPr>
              <a:pPr>
                <a:defRPr/>
              </a:pPr>
              <a:t>2016/10/23</a:t>
            </a:fld>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pPr>
              <a:defRPr/>
            </a:pPr>
            <a:fld id="{9AB350D4-CBC2-4A07-BB4A-B4CC231CE9C3}"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519699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D170EC45-3C31-4C3D-8B77-22FF0C9AAD4A}" type="datetimeFigureOut">
              <a:rPr lang="zh-CN" altLang="en-US"/>
              <a:pPr>
                <a:defRPr/>
              </a:pPr>
              <a:t>2016/10/23</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0D4074A8-D729-49BB-A7BC-DB2359C77DB8}" type="slidenum">
              <a:rPr lang="zh-CN" altLang="en-US"/>
              <a:pPr>
                <a:defRPr/>
              </a:pPr>
              <a:t>‹#›</a:t>
            </a:fld>
            <a:endParaRPr lang="zh-CN" altLang="en-US"/>
          </a:p>
        </p:txBody>
      </p:sp>
    </p:spTree>
    <p:extLst>
      <p:ext uri="{BB962C8B-B14F-4D97-AF65-F5344CB8AC3E}">
        <p14:creationId xmlns:p14="http://schemas.microsoft.com/office/powerpoint/2010/main" val="15616647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E95118EC-EDEF-4F9C-852D-0A464BD53A70}" type="datetimeFigureOut">
              <a:rPr lang="zh-CN" altLang="en-US">
                <a:solidFill>
                  <a:prstClr val="black">
                    <a:tint val="75000"/>
                  </a:prstClr>
                </a:solidFill>
              </a:rPr>
              <a:pPr>
                <a:defRPr/>
              </a:pPr>
              <a:t>2016/10/23</a:t>
            </a:fld>
            <a:endParaRPr lang="zh-CN" altLang="en-US">
              <a:solidFill>
                <a:prstClr val="black">
                  <a:tint val="75000"/>
                </a:prstClr>
              </a:solidFill>
            </a:endParaRPr>
          </a:p>
        </p:txBody>
      </p:sp>
      <p:sp>
        <p:nvSpPr>
          <p:cNvPr id="4" name="灯片编号占位符 5"/>
          <p:cNvSpPr>
            <a:spLocks noGrp="1"/>
          </p:cNvSpPr>
          <p:nvPr>
            <p:ph type="sldNum" sz="quarter" idx="12"/>
          </p:nvPr>
        </p:nvSpPr>
        <p:spPr/>
        <p:txBody>
          <a:bodyPr/>
          <a:lstStyle>
            <a:lvl1pPr>
              <a:defRPr/>
            </a:lvl1pPr>
          </a:lstStyle>
          <a:p>
            <a:pPr>
              <a:defRPr/>
            </a:pPr>
            <a:fld id="{D2CC5073-A55C-4F3C-8D7B-130473455D17}" type="slidenum">
              <a:rPr lang="zh-CN" altLang="en-US">
                <a:solidFill>
                  <a:prstClr val="black">
                    <a:tint val="75000"/>
                  </a:prstClr>
                </a:solidFill>
              </a:rPr>
              <a:pPr>
                <a:defRPr/>
              </a:pPr>
              <a:t>‹#›</a:t>
            </a:fld>
            <a:endParaRPr lang="zh-CN" altLang="en-US">
              <a:solidFill>
                <a:prstClr val="black">
                  <a:tint val="75000"/>
                </a:prstClr>
              </a:solidFill>
            </a:endParaRPr>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6" y="0"/>
            <a:ext cx="9144000" cy="5143500"/>
          </a:xfrm>
          <a:prstGeom prst="rect">
            <a:avLst/>
          </a:prstGeom>
        </p:spPr>
      </p:pic>
      <p:sp>
        <p:nvSpPr>
          <p:cNvPr id="6" name="矩形 5"/>
          <p:cNvSpPr/>
          <p:nvPr userDrawn="1"/>
        </p:nvSpPr>
        <p:spPr>
          <a:xfrm>
            <a:off x="784" y="2211710"/>
            <a:ext cx="9144000"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TextBox 7"/>
          <p:cNvSpPr>
            <a:spLocks noChangeArrowheads="1"/>
          </p:cNvSpPr>
          <p:nvPr userDrawn="1"/>
        </p:nvSpPr>
        <p:spPr bwMode="auto">
          <a:xfrm>
            <a:off x="2491740" y="607789"/>
            <a:ext cx="41605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000" dirty="0" smtClean="0">
                <a:solidFill>
                  <a:srgbClr val="0E647C">
                    <a:lumMod val="20000"/>
                    <a:lumOff val="80000"/>
                  </a:srgbClr>
                </a:solidFill>
                <a:latin typeface="Swis721 Th BT" pitchFamily="34" charset="0"/>
                <a:ea typeface="微软雅黑" pitchFamily="34" charset="-122"/>
                <a:cs typeface="LilyUPC" pitchFamily="34" charset="-34"/>
                <a:sym typeface="微软雅黑" pitchFamily="34" charset="-122"/>
              </a:rPr>
              <a:t>THE BUSENESS PLAN</a:t>
            </a:r>
            <a:endParaRPr lang="zh-CN" altLang="en-US" sz="2000" dirty="0">
              <a:solidFill>
                <a:srgbClr val="0E647C">
                  <a:lumMod val="20000"/>
                  <a:lumOff val="80000"/>
                </a:srgbClr>
              </a:solidFill>
              <a:latin typeface="Swis721 Th BT" pitchFamily="34" charset="0"/>
              <a:ea typeface="微软雅黑" pitchFamily="34" charset="-122"/>
              <a:cs typeface="LilyUPC" pitchFamily="34" charset="-34"/>
              <a:sym typeface="微软雅黑" pitchFamily="34" charset="-122"/>
            </a:endParaRPr>
          </a:p>
        </p:txBody>
      </p:sp>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15271" y="197982"/>
            <a:ext cx="913458" cy="280266"/>
          </a:xfrm>
          <a:prstGeom prst="rect">
            <a:avLst/>
          </a:prstGeom>
        </p:spPr>
      </p:pic>
    </p:spTree>
    <p:extLst>
      <p:ext uri="{BB962C8B-B14F-4D97-AF65-F5344CB8AC3E}">
        <p14:creationId xmlns:p14="http://schemas.microsoft.com/office/powerpoint/2010/main" val="3757157491"/>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173165C5-19AB-4D7E-BF4E-8030D4BC8E07}" type="datetimeFigureOut">
              <a:rPr lang="zh-CN" altLang="en-US">
                <a:solidFill>
                  <a:prstClr val="black">
                    <a:tint val="75000"/>
                  </a:prstClr>
                </a:solidFill>
              </a:rPr>
              <a:pPr>
                <a:defRPr/>
              </a:pPr>
              <a:t>2016/10/23</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C0C2AC4E-50CB-4334-996F-7EE8464BD267}"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9943680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76C6AEFD-D42C-445E-A078-69D256A721CC}" type="datetimeFigureOut">
              <a:rPr lang="zh-CN" altLang="en-US">
                <a:solidFill>
                  <a:prstClr val="black">
                    <a:tint val="75000"/>
                  </a:prstClr>
                </a:solidFill>
              </a:rPr>
              <a:pPr>
                <a:defRPr/>
              </a:pPr>
              <a:t>2016/10/23</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63B7A587-D83B-45BF-80B0-EB01029C5564}"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4491828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FF3F2B87-989E-4F4D-A3D6-9B10DAD785BB}" type="datetimeFigureOut">
              <a:rPr lang="zh-CN" altLang="en-US">
                <a:solidFill>
                  <a:prstClr val="black">
                    <a:tint val="75000"/>
                  </a:prstClr>
                </a:solidFill>
              </a:rPr>
              <a:pPr>
                <a:defRPr/>
              </a:pPr>
              <a:t>2016/10/23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98954EB6-7BED-43FD-8483-DCA0766CC830}"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6264909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ADDB09A5-729D-4B62-9A05-E166FB412201}" type="datetimeFigureOut">
              <a:rPr lang="zh-CN" altLang="en-US">
                <a:solidFill>
                  <a:prstClr val="black">
                    <a:tint val="75000"/>
                  </a:prstClr>
                </a:solidFill>
              </a:rPr>
              <a:pPr>
                <a:defRPr/>
              </a:pPr>
              <a:t>2016/10/23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B2A21541-2C8E-4FE7-AD01-6AECC40AD2EC}"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94840627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F1DF8838-2596-481A-81BD-BA549497E720}" type="datetimeFigureOut">
              <a:rPr lang="zh-CN" altLang="en-US">
                <a:solidFill>
                  <a:prstClr val="black">
                    <a:tint val="75000"/>
                  </a:prstClr>
                </a:solidFill>
              </a:rPr>
              <a:pPr>
                <a:defRPr/>
              </a:pPr>
              <a:t>2016/10/23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7F7507C5-9851-4EF6-82C9-5647805156C3}"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643278982"/>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6" y="0"/>
            <a:ext cx="9144000" cy="5143500"/>
          </a:xfrm>
          <a:prstGeom prst="rect">
            <a:avLst/>
          </a:prstGeom>
        </p:spPr>
      </p:pic>
      <p:sp>
        <p:nvSpPr>
          <p:cNvPr id="2" name="标题 1"/>
          <p:cNvSpPr>
            <a:spLocks noGrp="1"/>
          </p:cNvSpPr>
          <p:nvPr>
            <p:ph type="title"/>
          </p:nvPr>
        </p:nvSpPr>
        <p:spPr>
          <a:xfrm>
            <a:off x="606008" y="123478"/>
            <a:ext cx="2741856" cy="277143"/>
          </a:xfrm>
        </p:spPr>
        <p:txBody>
          <a:bodyPr/>
          <a:lstStyle>
            <a:lvl1pPr algn="l">
              <a:defRPr sz="1600" b="0">
                <a:solidFill>
                  <a:schemeClr val="bg1"/>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4" name="矩形 3"/>
          <p:cNvSpPr/>
          <p:nvPr userDrawn="1"/>
        </p:nvSpPr>
        <p:spPr>
          <a:xfrm>
            <a:off x="0" y="449610"/>
            <a:ext cx="9144000" cy="4693890"/>
          </a:xfrm>
          <a:prstGeom prst="rect">
            <a:avLst/>
          </a:prstGeom>
          <a:gradFill flip="none" rotWithShape="1">
            <a:gsLst>
              <a:gs pos="0">
                <a:srgbClr val="CCD0D1"/>
              </a:gs>
              <a:gs pos="49200">
                <a:srgbClr val="E8EAE9"/>
              </a:gs>
              <a:gs pos="100000">
                <a:srgbClr val="FCFCFC"/>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流程图: 离页连接符 20"/>
          <p:cNvSpPr/>
          <p:nvPr userDrawn="1"/>
        </p:nvSpPr>
        <p:spPr>
          <a:xfrm>
            <a:off x="213424" y="-1"/>
            <a:ext cx="381569" cy="56197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485713979"/>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AF102D13-023C-493B-946F-6334B1550202}" type="datetimeFigureOut">
              <a:rPr lang="zh-CN" altLang="en-US">
                <a:solidFill>
                  <a:prstClr val="black">
                    <a:tint val="75000"/>
                  </a:prstClr>
                </a:solidFill>
              </a:rPr>
              <a:pPr>
                <a:defRPr/>
              </a:pPr>
              <a:t>2016/10/23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FB027665-4685-4CFB-A4DF-574C5BBB6387}"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2832752067"/>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D170EC45-3C31-4C3D-8B77-22FF0C9AAD4A}" type="datetimeFigureOut">
              <a:rPr lang="zh-CN" altLang="en-US">
                <a:solidFill>
                  <a:prstClr val="black">
                    <a:tint val="75000"/>
                  </a:prstClr>
                </a:solidFill>
              </a:rPr>
              <a:pPr>
                <a:defRPr/>
              </a:pPr>
              <a:t>2016/10/23</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0D4074A8-D729-49BB-A7BC-DB2359C77DB8}"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40231797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36DE339D-55A7-444C-B9D1-1957295915E5}" type="datetimeFigureOut">
              <a:rPr lang="zh-CN" altLang="en-US">
                <a:solidFill>
                  <a:prstClr val="black">
                    <a:tint val="75000"/>
                  </a:prstClr>
                </a:solidFill>
              </a:rPr>
              <a:pPr>
                <a:defRPr/>
              </a:pPr>
              <a:t>2016/10/23</a:t>
            </a:fld>
            <a:endParaRPr lang="zh-CN" altLang="en-US">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9" name="灯片编号占位符 5"/>
          <p:cNvSpPr>
            <a:spLocks noGrp="1"/>
          </p:cNvSpPr>
          <p:nvPr>
            <p:ph type="sldNum" sz="quarter" idx="12"/>
          </p:nvPr>
        </p:nvSpPr>
        <p:spPr/>
        <p:txBody>
          <a:bodyPr/>
          <a:lstStyle>
            <a:lvl1pPr>
              <a:defRPr/>
            </a:lvl1pPr>
          </a:lstStyle>
          <a:p>
            <a:pPr>
              <a:defRPr/>
            </a:pPr>
            <a:fld id="{FCB3A32D-1FCD-4730-805F-780D3DD87911}"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11411269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36DE339D-55A7-444C-B9D1-1957295915E5}" type="datetimeFigureOut">
              <a:rPr lang="zh-CN" altLang="en-US"/>
              <a:pPr>
                <a:defRPr/>
              </a:pPr>
              <a:t>2016/10/23</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FCB3A32D-1FCD-4730-805F-780D3DD87911}" type="slidenum">
              <a:rPr lang="zh-CN" altLang="en-US"/>
              <a:pPr>
                <a:defRPr/>
              </a:pPr>
              <a:t>‹#›</a:t>
            </a:fld>
            <a:endParaRPr lang="zh-CN" altLang="en-US"/>
          </a:p>
        </p:txBody>
      </p:sp>
    </p:spTree>
    <p:extLst>
      <p:ext uri="{BB962C8B-B14F-4D97-AF65-F5344CB8AC3E}">
        <p14:creationId xmlns:p14="http://schemas.microsoft.com/office/powerpoint/2010/main" val="202299264"/>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日期占位符 3"/>
          <p:cNvSpPr>
            <a:spLocks noGrp="1"/>
          </p:cNvSpPr>
          <p:nvPr>
            <p:ph type="dt" sz="half" idx="10"/>
          </p:nvPr>
        </p:nvSpPr>
        <p:spPr/>
        <p:txBody>
          <a:bodyPr/>
          <a:lstStyle>
            <a:lvl1pPr>
              <a:defRPr/>
            </a:lvl1pPr>
          </a:lstStyle>
          <a:p>
            <a:pPr>
              <a:defRPr/>
            </a:pPr>
            <a:fld id="{1942A674-53CD-422B-9892-C4EF0827967E}" type="datetimeFigureOut">
              <a:rPr lang="zh-CN" altLang="en-US">
                <a:solidFill>
                  <a:prstClr val="black">
                    <a:tint val="75000"/>
                  </a:prstClr>
                </a:solidFill>
              </a:rPr>
              <a:pPr>
                <a:defRPr/>
              </a:pPr>
              <a:t>2016/10/23</a:t>
            </a:fld>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pPr>
              <a:defRPr/>
            </a:pPr>
            <a:fld id="{9AB350D4-CBC2-4A07-BB4A-B4CC231CE9C3}"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6703185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E95118EC-EDEF-4F9C-852D-0A464BD53A70}" type="datetimeFigureOut">
              <a:rPr lang="zh-CN" altLang="en-US">
                <a:solidFill>
                  <a:prstClr val="black">
                    <a:tint val="75000"/>
                  </a:prstClr>
                </a:solidFill>
              </a:rPr>
              <a:pPr>
                <a:defRPr/>
              </a:pPr>
              <a:t>2016/10/23</a:t>
            </a:fld>
            <a:endParaRPr lang="zh-CN" altLang="en-US">
              <a:solidFill>
                <a:prstClr val="black">
                  <a:tint val="75000"/>
                </a:prstClr>
              </a:solidFill>
            </a:endParaRPr>
          </a:p>
        </p:txBody>
      </p:sp>
      <p:sp>
        <p:nvSpPr>
          <p:cNvPr id="4" name="灯片编号占位符 5"/>
          <p:cNvSpPr>
            <a:spLocks noGrp="1"/>
          </p:cNvSpPr>
          <p:nvPr>
            <p:ph type="sldNum" sz="quarter" idx="12"/>
          </p:nvPr>
        </p:nvSpPr>
        <p:spPr/>
        <p:txBody>
          <a:bodyPr/>
          <a:lstStyle>
            <a:lvl1pPr>
              <a:defRPr/>
            </a:lvl1pPr>
          </a:lstStyle>
          <a:p>
            <a:pPr>
              <a:defRPr/>
            </a:pPr>
            <a:fld id="{D2CC5073-A55C-4F3C-8D7B-130473455D17}" type="slidenum">
              <a:rPr lang="zh-CN" altLang="en-US">
                <a:solidFill>
                  <a:prstClr val="black">
                    <a:tint val="75000"/>
                  </a:prstClr>
                </a:solidFill>
              </a:rPr>
              <a:pPr>
                <a:defRPr/>
              </a:pPr>
              <a:t>‹#›</a:t>
            </a:fld>
            <a:endParaRPr lang="zh-CN" altLang="en-US">
              <a:solidFill>
                <a:prstClr val="black">
                  <a:tint val="75000"/>
                </a:prstClr>
              </a:solidFill>
            </a:endParaRPr>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6" y="0"/>
            <a:ext cx="9144000" cy="5143500"/>
          </a:xfrm>
          <a:prstGeom prst="rect">
            <a:avLst/>
          </a:prstGeom>
        </p:spPr>
      </p:pic>
      <p:sp>
        <p:nvSpPr>
          <p:cNvPr id="6" name="矩形 5"/>
          <p:cNvSpPr/>
          <p:nvPr userDrawn="1"/>
        </p:nvSpPr>
        <p:spPr>
          <a:xfrm>
            <a:off x="784" y="2211710"/>
            <a:ext cx="9144000"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TextBox 7"/>
          <p:cNvSpPr>
            <a:spLocks noChangeArrowheads="1"/>
          </p:cNvSpPr>
          <p:nvPr userDrawn="1"/>
        </p:nvSpPr>
        <p:spPr bwMode="auto">
          <a:xfrm>
            <a:off x="2491740" y="607789"/>
            <a:ext cx="41605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000" dirty="0" smtClean="0">
                <a:solidFill>
                  <a:srgbClr val="0E647C">
                    <a:lumMod val="20000"/>
                    <a:lumOff val="80000"/>
                  </a:srgbClr>
                </a:solidFill>
                <a:latin typeface="Swis721 Th BT" pitchFamily="34" charset="0"/>
                <a:ea typeface="微软雅黑" pitchFamily="34" charset="-122"/>
                <a:cs typeface="LilyUPC" pitchFamily="34" charset="-34"/>
                <a:sym typeface="微软雅黑" pitchFamily="34" charset="-122"/>
              </a:rPr>
              <a:t>THE BUSENESS PLAN</a:t>
            </a:r>
            <a:endParaRPr lang="zh-CN" altLang="en-US" sz="2000" dirty="0">
              <a:solidFill>
                <a:srgbClr val="0E647C">
                  <a:lumMod val="20000"/>
                  <a:lumOff val="80000"/>
                </a:srgbClr>
              </a:solidFill>
              <a:latin typeface="Swis721 Th BT" pitchFamily="34" charset="0"/>
              <a:ea typeface="微软雅黑" pitchFamily="34" charset="-122"/>
              <a:cs typeface="LilyUPC" pitchFamily="34" charset="-34"/>
              <a:sym typeface="微软雅黑" pitchFamily="34" charset="-122"/>
            </a:endParaRPr>
          </a:p>
        </p:txBody>
      </p:sp>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15271" y="197982"/>
            <a:ext cx="913458" cy="280266"/>
          </a:xfrm>
          <a:prstGeom prst="rect">
            <a:avLst/>
          </a:prstGeom>
        </p:spPr>
      </p:pic>
    </p:spTree>
    <p:extLst>
      <p:ext uri="{BB962C8B-B14F-4D97-AF65-F5344CB8AC3E}">
        <p14:creationId xmlns:p14="http://schemas.microsoft.com/office/powerpoint/2010/main" val="1444862500"/>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173165C5-19AB-4D7E-BF4E-8030D4BC8E07}" type="datetimeFigureOut">
              <a:rPr lang="zh-CN" altLang="en-US">
                <a:solidFill>
                  <a:prstClr val="black">
                    <a:tint val="75000"/>
                  </a:prstClr>
                </a:solidFill>
              </a:rPr>
              <a:pPr>
                <a:defRPr/>
              </a:pPr>
              <a:t>2016/10/23</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C0C2AC4E-50CB-4334-996F-7EE8464BD267}"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4713273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76C6AEFD-D42C-445E-A078-69D256A721CC}" type="datetimeFigureOut">
              <a:rPr lang="zh-CN" altLang="en-US">
                <a:solidFill>
                  <a:prstClr val="black">
                    <a:tint val="75000"/>
                  </a:prstClr>
                </a:solidFill>
              </a:rPr>
              <a:pPr>
                <a:defRPr/>
              </a:pPr>
              <a:t>2016/10/23</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63B7A587-D83B-45BF-80B0-EB01029C5564}"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24461301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FF3F2B87-989E-4F4D-A3D6-9B10DAD785BB}" type="datetimeFigureOut">
              <a:rPr lang="zh-CN" altLang="en-US">
                <a:solidFill>
                  <a:prstClr val="black">
                    <a:tint val="75000"/>
                  </a:prstClr>
                </a:solidFill>
              </a:rPr>
              <a:pPr>
                <a:defRPr/>
              </a:pPr>
              <a:t>2016/10/23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98954EB6-7BED-43FD-8483-DCA0766CC830}"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4449808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ADDB09A5-729D-4B62-9A05-E166FB412201}" type="datetimeFigureOut">
              <a:rPr lang="zh-CN" altLang="en-US">
                <a:solidFill>
                  <a:prstClr val="black">
                    <a:tint val="75000"/>
                  </a:prstClr>
                </a:solidFill>
              </a:rPr>
              <a:pPr>
                <a:defRPr/>
              </a:pPr>
              <a:t>2016/10/23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B2A21541-2C8E-4FE7-AD01-6AECC40AD2EC}"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275315773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F1DF8838-2596-481A-81BD-BA549497E720}" type="datetimeFigureOut">
              <a:rPr lang="zh-CN" altLang="en-US">
                <a:solidFill>
                  <a:prstClr val="black">
                    <a:tint val="75000"/>
                  </a:prstClr>
                </a:solidFill>
              </a:rPr>
              <a:pPr>
                <a:defRPr/>
              </a:pPr>
              <a:t>2016/10/23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7F7507C5-9851-4EF6-82C9-5647805156C3}"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567278043"/>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6" y="0"/>
            <a:ext cx="9144000" cy="5143500"/>
          </a:xfrm>
          <a:prstGeom prst="rect">
            <a:avLst/>
          </a:prstGeom>
        </p:spPr>
      </p:pic>
      <p:sp>
        <p:nvSpPr>
          <p:cNvPr id="2" name="标题 1"/>
          <p:cNvSpPr>
            <a:spLocks noGrp="1"/>
          </p:cNvSpPr>
          <p:nvPr>
            <p:ph type="title"/>
          </p:nvPr>
        </p:nvSpPr>
        <p:spPr>
          <a:xfrm>
            <a:off x="606008" y="123478"/>
            <a:ext cx="2741856" cy="277143"/>
          </a:xfrm>
        </p:spPr>
        <p:txBody>
          <a:bodyPr/>
          <a:lstStyle>
            <a:lvl1pPr algn="l">
              <a:defRPr sz="1600" b="0">
                <a:solidFill>
                  <a:schemeClr val="bg1"/>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4" name="矩形 3"/>
          <p:cNvSpPr/>
          <p:nvPr userDrawn="1"/>
        </p:nvSpPr>
        <p:spPr>
          <a:xfrm>
            <a:off x="0" y="449610"/>
            <a:ext cx="9144000" cy="4693890"/>
          </a:xfrm>
          <a:prstGeom prst="rect">
            <a:avLst/>
          </a:prstGeom>
          <a:gradFill flip="none" rotWithShape="1">
            <a:gsLst>
              <a:gs pos="0">
                <a:srgbClr val="CCD0D1"/>
              </a:gs>
              <a:gs pos="49200">
                <a:srgbClr val="E8EAE9"/>
              </a:gs>
              <a:gs pos="100000">
                <a:srgbClr val="FCFCFC"/>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流程图: 离页连接符 20"/>
          <p:cNvSpPr/>
          <p:nvPr userDrawn="1"/>
        </p:nvSpPr>
        <p:spPr>
          <a:xfrm>
            <a:off x="213424" y="-1"/>
            <a:ext cx="381569" cy="56197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3267045453"/>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AF102D13-023C-493B-946F-6334B1550202}" type="datetimeFigureOut">
              <a:rPr lang="zh-CN" altLang="en-US">
                <a:solidFill>
                  <a:prstClr val="black">
                    <a:tint val="75000"/>
                  </a:prstClr>
                </a:solidFill>
              </a:rPr>
              <a:pPr>
                <a:defRPr/>
              </a:pPr>
              <a:t>2016/10/23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FB027665-4685-4CFB-A4DF-574C5BBB6387}"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61190306"/>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D170EC45-3C31-4C3D-8B77-22FF0C9AAD4A}" type="datetimeFigureOut">
              <a:rPr lang="zh-CN" altLang="en-US">
                <a:solidFill>
                  <a:prstClr val="black">
                    <a:tint val="75000"/>
                  </a:prstClr>
                </a:solidFill>
              </a:rPr>
              <a:pPr>
                <a:defRPr/>
              </a:pPr>
              <a:t>2016/10/23</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0D4074A8-D729-49BB-A7BC-DB2359C77DB8}"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888021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日期占位符 3"/>
          <p:cNvSpPr>
            <a:spLocks noGrp="1"/>
          </p:cNvSpPr>
          <p:nvPr>
            <p:ph type="dt" sz="half" idx="10"/>
          </p:nvPr>
        </p:nvSpPr>
        <p:spPr/>
        <p:txBody>
          <a:bodyPr/>
          <a:lstStyle>
            <a:lvl1pPr>
              <a:defRPr/>
            </a:lvl1pPr>
          </a:lstStyle>
          <a:p>
            <a:pPr>
              <a:defRPr/>
            </a:pPr>
            <a:fld id="{1942A674-53CD-422B-9892-C4EF0827967E}" type="datetimeFigureOut">
              <a:rPr lang="zh-CN" altLang="en-US"/>
              <a:pPr>
                <a:defRPr/>
              </a:pPr>
              <a:t>2016/10/23</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9AB350D4-CBC2-4A07-BB4A-B4CC231CE9C3}" type="slidenum">
              <a:rPr lang="zh-CN" altLang="en-US"/>
              <a:pPr>
                <a:defRPr/>
              </a:pPr>
              <a:t>‹#›</a:t>
            </a:fld>
            <a:endParaRPr lang="zh-CN" altLang="en-US"/>
          </a:p>
        </p:txBody>
      </p:sp>
    </p:spTree>
    <p:extLst>
      <p:ext uri="{BB962C8B-B14F-4D97-AF65-F5344CB8AC3E}">
        <p14:creationId xmlns:p14="http://schemas.microsoft.com/office/powerpoint/2010/main" val="47566236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36DE339D-55A7-444C-B9D1-1957295915E5}" type="datetimeFigureOut">
              <a:rPr lang="zh-CN" altLang="en-US">
                <a:solidFill>
                  <a:prstClr val="black">
                    <a:tint val="75000"/>
                  </a:prstClr>
                </a:solidFill>
              </a:rPr>
              <a:pPr>
                <a:defRPr/>
              </a:pPr>
              <a:t>2016/10/23</a:t>
            </a:fld>
            <a:endParaRPr lang="zh-CN" altLang="en-US">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9" name="灯片编号占位符 5"/>
          <p:cNvSpPr>
            <a:spLocks noGrp="1"/>
          </p:cNvSpPr>
          <p:nvPr>
            <p:ph type="sldNum" sz="quarter" idx="12"/>
          </p:nvPr>
        </p:nvSpPr>
        <p:spPr/>
        <p:txBody>
          <a:bodyPr/>
          <a:lstStyle>
            <a:lvl1pPr>
              <a:defRPr/>
            </a:lvl1pPr>
          </a:lstStyle>
          <a:p>
            <a:pPr>
              <a:defRPr/>
            </a:pPr>
            <a:fld id="{FCB3A32D-1FCD-4730-805F-780D3DD87911}"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689370222"/>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日期占位符 3"/>
          <p:cNvSpPr>
            <a:spLocks noGrp="1"/>
          </p:cNvSpPr>
          <p:nvPr>
            <p:ph type="dt" sz="half" idx="10"/>
          </p:nvPr>
        </p:nvSpPr>
        <p:spPr/>
        <p:txBody>
          <a:bodyPr/>
          <a:lstStyle>
            <a:lvl1pPr>
              <a:defRPr/>
            </a:lvl1pPr>
          </a:lstStyle>
          <a:p>
            <a:pPr>
              <a:defRPr/>
            </a:pPr>
            <a:fld id="{1942A674-53CD-422B-9892-C4EF0827967E}" type="datetimeFigureOut">
              <a:rPr lang="zh-CN" altLang="en-US">
                <a:solidFill>
                  <a:prstClr val="black">
                    <a:tint val="75000"/>
                  </a:prstClr>
                </a:solidFill>
              </a:rPr>
              <a:pPr>
                <a:defRPr/>
              </a:pPr>
              <a:t>2016/10/23</a:t>
            </a:fld>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pPr>
              <a:defRPr/>
            </a:pPr>
            <a:fld id="{9AB350D4-CBC2-4A07-BB4A-B4CC231CE9C3}"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3976172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E95118EC-EDEF-4F9C-852D-0A464BD53A70}" type="datetimeFigureOut">
              <a:rPr lang="zh-CN" altLang="en-US">
                <a:solidFill>
                  <a:prstClr val="black">
                    <a:tint val="75000"/>
                  </a:prstClr>
                </a:solidFill>
              </a:rPr>
              <a:pPr>
                <a:defRPr/>
              </a:pPr>
              <a:t>2016/10/23</a:t>
            </a:fld>
            <a:endParaRPr lang="zh-CN" altLang="en-US">
              <a:solidFill>
                <a:prstClr val="black">
                  <a:tint val="75000"/>
                </a:prstClr>
              </a:solidFill>
            </a:endParaRPr>
          </a:p>
        </p:txBody>
      </p:sp>
      <p:sp>
        <p:nvSpPr>
          <p:cNvPr id="4" name="灯片编号占位符 5"/>
          <p:cNvSpPr>
            <a:spLocks noGrp="1"/>
          </p:cNvSpPr>
          <p:nvPr>
            <p:ph type="sldNum" sz="quarter" idx="12"/>
          </p:nvPr>
        </p:nvSpPr>
        <p:spPr/>
        <p:txBody>
          <a:bodyPr/>
          <a:lstStyle>
            <a:lvl1pPr>
              <a:defRPr/>
            </a:lvl1pPr>
          </a:lstStyle>
          <a:p>
            <a:pPr>
              <a:defRPr/>
            </a:pPr>
            <a:fld id="{D2CC5073-A55C-4F3C-8D7B-130473455D17}" type="slidenum">
              <a:rPr lang="zh-CN" altLang="en-US">
                <a:solidFill>
                  <a:prstClr val="black">
                    <a:tint val="75000"/>
                  </a:prstClr>
                </a:solidFill>
              </a:rPr>
              <a:pPr>
                <a:defRPr/>
              </a:pPr>
              <a:t>‹#›</a:t>
            </a:fld>
            <a:endParaRPr lang="zh-CN" altLang="en-US">
              <a:solidFill>
                <a:prstClr val="black">
                  <a:tint val="75000"/>
                </a:prstClr>
              </a:solidFill>
            </a:endParaRPr>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6" y="0"/>
            <a:ext cx="9144000" cy="5143500"/>
          </a:xfrm>
          <a:prstGeom prst="rect">
            <a:avLst/>
          </a:prstGeom>
        </p:spPr>
      </p:pic>
      <p:sp>
        <p:nvSpPr>
          <p:cNvPr id="6" name="矩形 5"/>
          <p:cNvSpPr/>
          <p:nvPr userDrawn="1"/>
        </p:nvSpPr>
        <p:spPr>
          <a:xfrm>
            <a:off x="784" y="2211710"/>
            <a:ext cx="9144000"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TextBox 7"/>
          <p:cNvSpPr>
            <a:spLocks noChangeArrowheads="1"/>
          </p:cNvSpPr>
          <p:nvPr userDrawn="1"/>
        </p:nvSpPr>
        <p:spPr bwMode="auto">
          <a:xfrm>
            <a:off x="2491740" y="607789"/>
            <a:ext cx="41605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000" dirty="0" smtClean="0">
                <a:solidFill>
                  <a:srgbClr val="0E647C">
                    <a:lumMod val="20000"/>
                    <a:lumOff val="80000"/>
                  </a:srgbClr>
                </a:solidFill>
                <a:latin typeface="Swis721 Th BT" pitchFamily="34" charset="0"/>
                <a:ea typeface="微软雅黑" pitchFamily="34" charset="-122"/>
                <a:cs typeface="LilyUPC" pitchFamily="34" charset="-34"/>
                <a:sym typeface="微软雅黑" pitchFamily="34" charset="-122"/>
              </a:rPr>
              <a:t>THE BUSENESS PLAN</a:t>
            </a:r>
            <a:endParaRPr lang="zh-CN" altLang="en-US" sz="2000" dirty="0">
              <a:solidFill>
                <a:srgbClr val="0E647C">
                  <a:lumMod val="20000"/>
                  <a:lumOff val="80000"/>
                </a:srgbClr>
              </a:solidFill>
              <a:latin typeface="Swis721 Th BT" pitchFamily="34" charset="0"/>
              <a:ea typeface="微软雅黑" pitchFamily="34" charset="-122"/>
              <a:cs typeface="LilyUPC" pitchFamily="34" charset="-34"/>
              <a:sym typeface="微软雅黑" pitchFamily="34" charset="-122"/>
            </a:endParaRPr>
          </a:p>
        </p:txBody>
      </p:sp>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15271" y="197982"/>
            <a:ext cx="913458" cy="280266"/>
          </a:xfrm>
          <a:prstGeom prst="rect">
            <a:avLst/>
          </a:prstGeom>
        </p:spPr>
      </p:pic>
    </p:spTree>
    <p:extLst>
      <p:ext uri="{BB962C8B-B14F-4D97-AF65-F5344CB8AC3E}">
        <p14:creationId xmlns:p14="http://schemas.microsoft.com/office/powerpoint/2010/main" val="4031129350"/>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173165C5-19AB-4D7E-BF4E-8030D4BC8E07}" type="datetimeFigureOut">
              <a:rPr lang="zh-CN" altLang="en-US">
                <a:solidFill>
                  <a:prstClr val="black">
                    <a:tint val="75000"/>
                  </a:prstClr>
                </a:solidFill>
              </a:rPr>
              <a:pPr>
                <a:defRPr/>
              </a:pPr>
              <a:t>2016/10/23</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C0C2AC4E-50CB-4334-996F-7EE8464BD267}"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5171132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76C6AEFD-D42C-445E-A078-69D256A721CC}" type="datetimeFigureOut">
              <a:rPr lang="zh-CN" altLang="en-US">
                <a:solidFill>
                  <a:prstClr val="black">
                    <a:tint val="75000"/>
                  </a:prstClr>
                </a:solidFill>
              </a:rPr>
              <a:pPr>
                <a:defRPr/>
              </a:pPr>
              <a:t>2016/10/23</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63B7A587-D83B-45BF-80B0-EB01029C5564}"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56045372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FF3F2B87-989E-4F4D-A3D6-9B10DAD785BB}" type="datetimeFigureOut">
              <a:rPr lang="zh-CN" altLang="en-US">
                <a:solidFill>
                  <a:prstClr val="black">
                    <a:tint val="75000"/>
                  </a:prstClr>
                </a:solidFill>
              </a:rPr>
              <a:pPr>
                <a:defRPr/>
              </a:pPr>
              <a:t>2016/10/23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98954EB6-7BED-43FD-8483-DCA0766CC830}"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62601584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ADDB09A5-729D-4B62-9A05-E166FB412201}" type="datetimeFigureOut">
              <a:rPr lang="zh-CN" altLang="en-US">
                <a:solidFill>
                  <a:prstClr val="black">
                    <a:tint val="75000"/>
                  </a:prstClr>
                </a:solidFill>
              </a:rPr>
              <a:pPr>
                <a:defRPr/>
              </a:pPr>
              <a:t>2016/10/23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B2A21541-2C8E-4FE7-AD01-6AECC40AD2EC}"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2865646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E95118EC-EDEF-4F9C-852D-0A464BD53A70}" type="datetimeFigureOut">
              <a:rPr lang="zh-CN" altLang="en-US"/>
              <a:pPr>
                <a:defRPr/>
              </a:pPr>
              <a:t>2016/10/23</a:t>
            </a:fld>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D2CC5073-A55C-4F3C-8D7B-130473455D17}" type="slidenum">
              <a:rPr lang="zh-CN" altLang="en-US"/>
              <a:pPr>
                <a:defRPr/>
              </a:pPr>
              <a:t>‹#›</a:t>
            </a:fld>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6" y="0"/>
            <a:ext cx="9144000" cy="5143500"/>
          </a:xfrm>
          <a:prstGeom prst="rect">
            <a:avLst/>
          </a:prstGeom>
        </p:spPr>
      </p:pic>
      <p:sp>
        <p:nvSpPr>
          <p:cNvPr id="6" name="矩形 5"/>
          <p:cNvSpPr/>
          <p:nvPr userDrawn="1"/>
        </p:nvSpPr>
        <p:spPr>
          <a:xfrm>
            <a:off x="784" y="2211710"/>
            <a:ext cx="9144000"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7"/>
          <p:cNvSpPr>
            <a:spLocks noChangeArrowheads="1"/>
          </p:cNvSpPr>
          <p:nvPr userDrawn="1"/>
        </p:nvSpPr>
        <p:spPr bwMode="auto">
          <a:xfrm>
            <a:off x="2491740" y="607789"/>
            <a:ext cx="41605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000" dirty="0" smtClean="0">
                <a:solidFill>
                  <a:schemeClr val="accent1">
                    <a:lumMod val="20000"/>
                    <a:lumOff val="80000"/>
                  </a:schemeClr>
                </a:solidFill>
                <a:latin typeface="Swis721 Th BT" pitchFamily="34" charset="0"/>
                <a:ea typeface="微软雅黑" pitchFamily="34" charset="-122"/>
                <a:cs typeface="LilyUPC" pitchFamily="34" charset="-34"/>
                <a:sym typeface="微软雅黑" pitchFamily="34" charset="-122"/>
              </a:rPr>
              <a:t>THE BUSENESS PLAN</a:t>
            </a:r>
            <a:endParaRPr lang="zh-CN" altLang="en-US" sz="2000" dirty="0">
              <a:solidFill>
                <a:schemeClr val="accent1">
                  <a:lumMod val="20000"/>
                  <a:lumOff val="80000"/>
                </a:schemeClr>
              </a:solidFill>
              <a:latin typeface="Swis721 Th BT" pitchFamily="34" charset="0"/>
              <a:ea typeface="微软雅黑" pitchFamily="34" charset="-122"/>
              <a:cs typeface="LilyUPC" pitchFamily="34" charset="-34"/>
              <a:sym typeface="微软雅黑" pitchFamily="34" charset="-122"/>
            </a:endParaRPr>
          </a:p>
        </p:txBody>
      </p:sp>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15271" y="197982"/>
            <a:ext cx="913458" cy="280266"/>
          </a:xfrm>
          <a:prstGeom prst="rect">
            <a:avLst/>
          </a:prstGeom>
        </p:spPr>
      </p:pic>
    </p:spTree>
    <p:extLst>
      <p:ext uri="{BB962C8B-B14F-4D97-AF65-F5344CB8AC3E}">
        <p14:creationId xmlns:p14="http://schemas.microsoft.com/office/powerpoint/2010/main" val="117175136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173165C5-19AB-4D7E-BF4E-8030D4BC8E07}" type="datetimeFigureOut">
              <a:rPr lang="zh-CN" altLang="en-US"/>
              <a:pPr>
                <a:defRPr/>
              </a:pPr>
              <a:t>2016/10/23</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C0C2AC4E-50CB-4334-996F-7EE8464BD267}" type="slidenum">
              <a:rPr lang="zh-CN" altLang="en-US"/>
              <a:pPr>
                <a:defRPr/>
              </a:pPr>
              <a:t>‹#›</a:t>
            </a:fld>
            <a:endParaRPr lang="zh-CN" altLang="en-US"/>
          </a:p>
        </p:txBody>
      </p:sp>
    </p:spTree>
    <p:extLst>
      <p:ext uri="{BB962C8B-B14F-4D97-AF65-F5344CB8AC3E}">
        <p14:creationId xmlns:p14="http://schemas.microsoft.com/office/powerpoint/2010/main" val="4154850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76C6AEFD-D42C-445E-A078-69D256A721CC}" type="datetimeFigureOut">
              <a:rPr lang="zh-CN" altLang="en-US"/>
              <a:pPr>
                <a:defRPr/>
              </a:pPr>
              <a:t>2016/10/23</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63B7A587-D83B-45BF-80B0-EB01029C5564}" type="slidenum">
              <a:rPr lang="zh-CN" altLang="en-US"/>
              <a:pPr>
                <a:defRPr/>
              </a:pPr>
              <a:t>‹#›</a:t>
            </a:fld>
            <a:endParaRPr lang="zh-CN" altLang="en-US"/>
          </a:p>
        </p:txBody>
      </p:sp>
    </p:spTree>
    <p:extLst>
      <p:ext uri="{BB962C8B-B14F-4D97-AF65-F5344CB8AC3E}">
        <p14:creationId xmlns:p14="http://schemas.microsoft.com/office/powerpoint/2010/main" val="1684016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jp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jp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jp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6000" b="-6000"/>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defRPr>
            </a:lvl1pPr>
          </a:lstStyle>
          <a:p>
            <a:pPr>
              <a:defRPr/>
            </a:pPr>
            <a:fld id="{BCA76A6C-E1BF-41A9-90D8-1F55C472F0D3}" type="datetimeFigureOut">
              <a:rPr lang="zh-CN" altLang="en-US"/>
              <a:pPr>
                <a:defRPr/>
              </a:pPr>
              <a:t>2016/10/23</a:t>
            </a:fld>
            <a:endParaRPr lang="zh-CN" altLang="en-US"/>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defRPr>
            </a:lvl1pPr>
          </a:lstStyle>
          <a:p>
            <a:pPr>
              <a:defRPr/>
            </a:pPr>
            <a:fld id="{4AC6EAE7-8652-497A-B0B9-2516C5BD65FF}"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6000" b="-6000"/>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defRPr>
            </a:lvl1pPr>
          </a:lstStyle>
          <a:p>
            <a:pPr>
              <a:defRPr/>
            </a:pPr>
            <a:fld id="{BCA76A6C-E1BF-41A9-90D8-1F55C472F0D3}" type="datetimeFigureOut">
              <a:rPr lang="zh-CN" altLang="en-US">
                <a:solidFill>
                  <a:prstClr val="black">
                    <a:tint val="75000"/>
                  </a:prstClr>
                </a:solidFill>
              </a:rPr>
              <a:pPr>
                <a:defRPr/>
              </a:pPr>
              <a:t>2016/10/23</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ea typeface="+mn-ea"/>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defRPr>
            </a:lvl1pPr>
          </a:lstStyle>
          <a:p>
            <a:pPr>
              <a:defRPr/>
            </a:pPr>
            <a:fld id="{4AC6EAE7-8652-497A-B0B9-2516C5BD65FF}"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425960789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6000" b="-6000"/>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defRPr>
            </a:lvl1pPr>
          </a:lstStyle>
          <a:p>
            <a:pPr>
              <a:defRPr/>
            </a:pPr>
            <a:fld id="{BCA76A6C-E1BF-41A9-90D8-1F55C472F0D3}" type="datetimeFigureOut">
              <a:rPr lang="zh-CN" altLang="en-US">
                <a:solidFill>
                  <a:prstClr val="black">
                    <a:tint val="75000"/>
                  </a:prstClr>
                </a:solidFill>
              </a:rPr>
              <a:pPr>
                <a:defRPr/>
              </a:pPr>
              <a:t>2016/10/23</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ea typeface="+mn-ea"/>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defRPr>
            </a:lvl1pPr>
          </a:lstStyle>
          <a:p>
            <a:pPr>
              <a:defRPr/>
            </a:pPr>
            <a:fld id="{4AC6EAE7-8652-497A-B0B9-2516C5BD65FF}"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03908774"/>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6000" b="-6000"/>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defRPr>
            </a:lvl1pPr>
          </a:lstStyle>
          <a:p>
            <a:pPr>
              <a:defRPr/>
            </a:pPr>
            <a:fld id="{BCA76A6C-E1BF-41A9-90D8-1F55C472F0D3}" type="datetimeFigureOut">
              <a:rPr lang="zh-CN" altLang="en-US">
                <a:solidFill>
                  <a:prstClr val="black">
                    <a:tint val="75000"/>
                  </a:prstClr>
                </a:solidFill>
              </a:rPr>
              <a:pPr>
                <a:defRPr/>
              </a:pPr>
              <a:t>2016/10/23</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ea typeface="+mn-ea"/>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defRPr>
            </a:lvl1pPr>
          </a:lstStyle>
          <a:p>
            <a:pPr>
              <a:defRPr/>
            </a:pPr>
            <a:fld id="{4AC6EAE7-8652-497A-B0B9-2516C5BD65FF}"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2580103547"/>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6000" b="-6000"/>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defRPr>
            </a:lvl1pPr>
          </a:lstStyle>
          <a:p>
            <a:pPr>
              <a:defRPr/>
            </a:pPr>
            <a:fld id="{BCA76A6C-E1BF-41A9-90D8-1F55C472F0D3}" type="datetimeFigureOut">
              <a:rPr lang="zh-CN" altLang="en-US">
                <a:solidFill>
                  <a:prstClr val="black">
                    <a:tint val="75000"/>
                  </a:prstClr>
                </a:solidFill>
              </a:rPr>
              <a:pPr>
                <a:defRPr/>
              </a:pPr>
              <a:t>2016/10/23</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ea typeface="+mn-ea"/>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defRPr>
            </a:lvl1pPr>
          </a:lstStyle>
          <a:p>
            <a:pPr>
              <a:defRPr/>
            </a:pPr>
            <a:fld id="{4AC6EAE7-8652-497A-B0B9-2516C5BD65FF}"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805891524"/>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6000" b="-6000"/>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defRPr>
            </a:lvl1pPr>
          </a:lstStyle>
          <a:p>
            <a:pPr>
              <a:defRPr/>
            </a:pPr>
            <a:fld id="{BCA76A6C-E1BF-41A9-90D8-1F55C472F0D3}" type="datetimeFigureOut">
              <a:rPr lang="zh-CN" altLang="en-US">
                <a:solidFill>
                  <a:prstClr val="black">
                    <a:tint val="75000"/>
                  </a:prstClr>
                </a:solidFill>
              </a:rPr>
              <a:pPr>
                <a:defRPr/>
              </a:pPr>
              <a:t>2016/10/23</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ea typeface="+mn-ea"/>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defRPr>
            </a:lvl1pPr>
          </a:lstStyle>
          <a:p>
            <a:pPr>
              <a:defRPr/>
            </a:pPr>
            <a:fld id="{4AC6EAE7-8652-497A-B0B9-2516C5BD65FF}"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09033238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2.xml"/><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oleObject" Target="../embeddings/oleObject6.bin"/><Relationship Id="rId3" Type="http://schemas.openxmlformats.org/officeDocument/2006/relationships/notesSlide" Target="../notesSlides/notesSlide13.xml"/><Relationship Id="rId7" Type="http://schemas.openxmlformats.org/officeDocument/2006/relationships/image" Target="../media/image12.wmf"/><Relationship Id="rId12"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4.wmf"/><Relationship Id="rId5" Type="http://schemas.openxmlformats.org/officeDocument/2006/relationships/image" Target="../media/image11.wmf"/><Relationship Id="rId15" Type="http://schemas.openxmlformats.org/officeDocument/2006/relationships/oleObject" Target="../embeddings/oleObject8.bin"/><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3.wmf"/><Relationship Id="rId14" Type="http://schemas.openxmlformats.org/officeDocument/2006/relationships/oleObject" Target="../embeddings/oleObject7.bin"/></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14.xml"/><Relationship Id="rId7" Type="http://schemas.openxmlformats.org/officeDocument/2006/relationships/image" Target="../media/image16.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10.bin"/><Relationship Id="rId11" Type="http://schemas.openxmlformats.org/officeDocument/2006/relationships/image" Target="../media/image18.wmf"/><Relationship Id="rId5" Type="http://schemas.openxmlformats.org/officeDocument/2006/relationships/image" Target="../media/image15.wmf"/><Relationship Id="rId10" Type="http://schemas.openxmlformats.org/officeDocument/2006/relationships/oleObject" Target="../embeddings/oleObject12.bin"/><Relationship Id="rId4" Type="http://schemas.openxmlformats.org/officeDocument/2006/relationships/oleObject" Target="../embeddings/oleObject9.bin"/><Relationship Id="rId9" Type="http://schemas.openxmlformats.org/officeDocument/2006/relationships/image" Target="../media/image17.wmf"/></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5.bin"/><Relationship Id="rId13" Type="http://schemas.openxmlformats.org/officeDocument/2006/relationships/image" Target="../media/image23.wmf"/><Relationship Id="rId3" Type="http://schemas.openxmlformats.org/officeDocument/2006/relationships/notesSlide" Target="../notesSlides/notesSlide15.xml"/><Relationship Id="rId7" Type="http://schemas.openxmlformats.org/officeDocument/2006/relationships/image" Target="../media/image20.wmf"/><Relationship Id="rId12"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14.bin"/><Relationship Id="rId11" Type="http://schemas.openxmlformats.org/officeDocument/2006/relationships/image" Target="../media/image22.wmf"/><Relationship Id="rId5" Type="http://schemas.openxmlformats.org/officeDocument/2006/relationships/image" Target="../media/image19.wmf"/><Relationship Id="rId10" Type="http://schemas.openxmlformats.org/officeDocument/2006/relationships/oleObject" Target="../embeddings/oleObject16.bin"/><Relationship Id="rId4" Type="http://schemas.openxmlformats.org/officeDocument/2006/relationships/oleObject" Target="../embeddings/oleObject13.bin"/><Relationship Id="rId9" Type="http://schemas.openxmlformats.org/officeDocument/2006/relationships/image" Target="../media/image21.wm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25.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9.bin"/><Relationship Id="rId5" Type="http://schemas.openxmlformats.org/officeDocument/2006/relationships/image" Target="../media/image24.wmf"/><Relationship Id="rId4" Type="http://schemas.openxmlformats.org/officeDocument/2006/relationships/oleObject" Target="../embeddings/oleObject18.bin"/></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22.bin"/><Relationship Id="rId13" Type="http://schemas.openxmlformats.org/officeDocument/2006/relationships/image" Target="../media/image30.wmf"/><Relationship Id="rId18" Type="http://schemas.openxmlformats.org/officeDocument/2006/relationships/oleObject" Target="../embeddings/oleObject27.bin"/><Relationship Id="rId26" Type="http://schemas.openxmlformats.org/officeDocument/2006/relationships/oleObject" Target="../embeddings/oleObject31.bin"/><Relationship Id="rId3" Type="http://schemas.openxmlformats.org/officeDocument/2006/relationships/notesSlide" Target="../notesSlides/notesSlide17.xml"/><Relationship Id="rId21" Type="http://schemas.openxmlformats.org/officeDocument/2006/relationships/image" Target="../media/image34.wmf"/><Relationship Id="rId7" Type="http://schemas.openxmlformats.org/officeDocument/2006/relationships/image" Target="../media/image27.wmf"/><Relationship Id="rId12" Type="http://schemas.openxmlformats.org/officeDocument/2006/relationships/oleObject" Target="../embeddings/oleObject24.bin"/><Relationship Id="rId17" Type="http://schemas.openxmlformats.org/officeDocument/2006/relationships/image" Target="../media/image32.wmf"/><Relationship Id="rId25" Type="http://schemas.openxmlformats.org/officeDocument/2006/relationships/image" Target="../media/image36.wmf"/><Relationship Id="rId33" Type="http://schemas.openxmlformats.org/officeDocument/2006/relationships/image" Target="../media/image40.wmf"/><Relationship Id="rId2" Type="http://schemas.openxmlformats.org/officeDocument/2006/relationships/slideLayout" Target="../slideLayouts/slideLayout2.xml"/><Relationship Id="rId16" Type="http://schemas.openxmlformats.org/officeDocument/2006/relationships/oleObject" Target="../embeddings/oleObject26.bin"/><Relationship Id="rId20" Type="http://schemas.openxmlformats.org/officeDocument/2006/relationships/oleObject" Target="../embeddings/oleObject28.bin"/><Relationship Id="rId29" Type="http://schemas.openxmlformats.org/officeDocument/2006/relationships/image" Target="../media/image38.wmf"/><Relationship Id="rId1" Type="http://schemas.openxmlformats.org/officeDocument/2006/relationships/vmlDrawing" Target="../drawings/vmlDrawing5.vml"/><Relationship Id="rId6" Type="http://schemas.openxmlformats.org/officeDocument/2006/relationships/oleObject" Target="../embeddings/oleObject21.bin"/><Relationship Id="rId11" Type="http://schemas.openxmlformats.org/officeDocument/2006/relationships/image" Target="../media/image29.wmf"/><Relationship Id="rId24" Type="http://schemas.openxmlformats.org/officeDocument/2006/relationships/oleObject" Target="../embeddings/oleObject30.bin"/><Relationship Id="rId32" Type="http://schemas.openxmlformats.org/officeDocument/2006/relationships/oleObject" Target="../embeddings/oleObject34.bin"/><Relationship Id="rId5" Type="http://schemas.openxmlformats.org/officeDocument/2006/relationships/image" Target="../media/image26.wmf"/><Relationship Id="rId15" Type="http://schemas.openxmlformats.org/officeDocument/2006/relationships/image" Target="../media/image31.wmf"/><Relationship Id="rId23" Type="http://schemas.openxmlformats.org/officeDocument/2006/relationships/image" Target="../media/image35.wmf"/><Relationship Id="rId28" Type="http://schemas.openxmlformats.org/officeDocument/2006/relationships/oleObject" Target="../embeddings/oleObject32.bin"/><Relationship Id="rId10" Type="http://schemas.openxmlformats.org/officeDocument/2006/relationships/oleObject" Target="../embeddings/oleObject23.bin"/><Relationship Id="rId19" Type="http://schemas.openxmlformats.org/officeDocument/2006/relationships/image" Target="../media/image33.wmf"/><Relationship Id="rId31" Type="http://schemas.openxmlformats.org/officeDocument/2006/relationships/image" Target="../media/image39.wmf"/><Relationship Id="rId4" Type="http://schemas.openxmlformats.org/officeDocument/2006/relationships/oleObject" Target="../embeddings/oleObject20.bin"/><Relationship Id="rId9" Type="http://schemas.openxmlformats.org/officeDocument/2006/relationships/image" Target="../media/image28.wmf"/><Relationship Id="rId14" Type="http://schemas.openxmlformats.org/officeDocument/2006/relationships/oleObject" Target="../embeddings/oleObject25.bin"/><Relationship Id="rId22" Type="http://schemas.openxmlformats.org/officeDocument/2006/relationships/oleObject" Target="../embeddings/oleObject29.bin"/><Relationship Id="rId27" Type="http://schemas.openxmlformats.org/officeDocument/2006/relationships/image" Target="../media/image37.wmf"/><Relationship Id="rId30" Type="http://schemas.openxmlformats.org/officeDocument/2006/relationships/oleObject" Target="../embeddings/oleObject33.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41.wmf"/><Relationship Id="rId4" Type="http://schemas.openxmlformats.org/officeDocument/2006/relationships/oleObject" Target="../embeddings/oleObject35.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42.wmf"/><Relationship Id="rId4" Type="http://schemas.openxmlformats.org/officeDocument/2006/relationships/oleObject" Target="../embeddings/oleObject36.bin"/></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39.bin"/><Relationship Id="rId13" Type="http://schemas.openxmlformats.org/officeDocument/2006/relationships/image" Target="../media/image47.wmf"/><Relationship Id="rId18" Type="http://schemas.openxmlformats.org/officeDocument/2006/relationships/oleObject" Target="../embeddings/oleObject44.bin"/><Relationship Id="rId26" Type="http://schemas.openxmlformats.org/officeDocument/2006/relationships/oleObject" Target="../embeddings/oleObject48.bin"/><Relationship Id="rId3" Type="http://schemas.openxmlformats.org/officeDocument/2006/relationships/notesSlide" Target="../notesSlides/notesSlide20.xml"/><Relationship Id="rId21" Type="http://schemas.openxmlformats.org/officeDocument/2006/relationships/image" Target="../media/image51.wmf"/><Relationship Id="rId34" Type="http://schemas.openxmlformats.org/officeDocument/2006/relationships/oleObject" Target="../embeddings/oleObject52.bin"/><Relationship Id="rId7" Type="http://schemas.openxmlformats.org/officeDocument/2006/relationships/image" Target="../media/image44.wmf"/><Relationship Id="rId12" Type="http://schemas.openxmlformats.org/officeDocument/2006/relationships/oleObject" Target="../embeddings/oleObject41.bin"/><Relationship Id="rId17" Type="http://schemas.openxmlformats.org/officeDocument/2006/relationships/image" Target="../media/image49.wmf"/><Relationship Id="rId25" Type="http://schemas.openxmlformats.org/officeDocument/2006/relationships/image" Target="../media/image53.wmf"/><Relationship Id="rId33" Type="http://schemas.openxmlformats.org/officeDocument/2006/relationships/image" Target="../media/image57.wmf"/><Relationship Id="rId2" Type="http://schemas.openxmlformats.org/officeDocument/2006/relationships/slideLayout" Target="../slideLayouts/slideLayout2.xml"/><Relationship Id="rId16" Type="http://schemas.openxmlformats.org/officeDocument/2006/relationships/oleObject" Target="../embeddings/oleObject43.bin"/><Relationship Id="rId20" Type="http://schemas.openxmlformats.org/officeDocument/2006/relationships/oleObject" Target="../embeddings/oleObject45.bin"/><Relationship Id="rId29" Type="http://schemas.openxmlformats.org/officeDocument/2006/relationships/image" Target="../media/image55.wmf"/><Relationship Id="rId1" Type="http://schemas.openxmlformats.org/officeDocument/2006/relationships/vmlDrawing" Target="../drawings/vmlDrawing8.vml"/><Relationship Id="rId6" Type="http://schemas.openxmlformats.org/officeDocument/2006/relationships/oleObject" Target="../embeddings/oleObject38.bin"/><Relationship Id="rId11" Type="http://schemas.openxmlformats.org/officeDocument/2006/relationships/image" Target="../media/image46.wmf"/><Relationship Id="rId24" Type="http://schemas.openxmlformats.org/officeDocument/2006/relationships/oleObject" Target="../embeddings/oleObject47.bin"/><Relationship Id="rId32" Type="http://schemas.openxmlformats.org/officeDocument/2006/relationships/oleObject" Target="../embeddings/oleObject51.bin"/><Relationship Id="rId5" Type="http://schemas.openxmlformats.org/officeDocument/2006/relationships/image" Target="../media/image43.wmf"/><Relationship Id="rId15" Type="http://schemas.openxmlformats.org/officeDocument/2006/relationships/image" Target="../media/image48.wmf"/><Relationship Id="rId23" Type="http://schemas.openxmlformats.org/officeDocument/2006/relationships/image" Target="../media/image52.wmf"/><Relationship Id="rId28" Type="http://schemas.openxmlformats.org/officeDocument/2006/relationships/oleObject" Target="../embeddings/oleObject49.bin"/><Relationship Id="rId10" Type="http://schemas.openxmlformats.org/officeDocument/2006/relationships/oleObject" Target="../embeddings/oleObject40.bin"/><Relationship Id="rId19" Type="http://schemas.openxmlformats.org/officeDocument/2006/relationships/image" Target="../media/image50.wmf"/><Relationship Id="rId31" Type="http://schemas.openxmlformats.org/officeDocument/2006/relationships/image" Target="../media/image56.wmf"/><Relationship Id="rId4" Type="http://schemas.openxmlformats.org/officeDocument/2006/relationships/oleObject" Target="../embeddings/oleObject37.bin"/><Relationship Id="rId9" Type="http://schemas.openxmlformats.org/officeDocument/2006/relationships/image" Target="../media/image45.wmf"/><Relationship Id="rId14" Type="http://schemas.openxmlformats.org/officeDocument/2006/relationships/oleObject" Target="../embeddings/oleObject42.bin"/><Relationship Id="rId22" Type="http://schemas.openxmlformats.org/officeDocument/2006/relationships/oleObject" Target="../embeddings/oleObject46.bin"/><Relationship Id="rId27" Type="http://schemas.openxmlformats.org/officeDocument/2006/relationships/image" Target="../media/image54.wmf"/><Relationship Id="rId30" Type="http://schemas.openxmlformats.org/officeDocument/2006/relationships/oleObject" Target="../embeddings/oleObject50.bin"/><Relationship Id="rId35" Type="http://schemas.openxmlformats.org/officeDocument/2006/relationships/image" Target="../media/image58.wmf"/></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55.bin"/><Relationship Id="rId13" Type="http://schemas.openxmlformats.org/officeDocument/2006/relationships/image" Target="../media/image63.wmf"/><Relationship Id="rId3" Type="http://schemas.openxmlformats.org/officeDocument/2006/relationships/notesSlide" Target="../notesSlides/notesSlide21.xml"/><Relationship Id="rId7" Type="http://schemas.openxmlformats.org/officeDocument/2006/relationships/image" Target="../media/image60.wmf"/><Relationship Id="rId12"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54.bin"/><Relationship Id="rId11" Type="http://schemas.openxmlformats.org/officeDocument/2006/relationships/image" Target="../media/image62.wmf"/><Relationship Id="rId5" Type="http://schemas.openxmlformats.org/officeDocument/2006/relationships/image" Target="../media/image59.wmf"/><Relationship Id="rId15" Type="http://schemas.openxmlformats.org/officeDocument/2006/relationships/image" Target="../media/image64.wmf"/><Relationship Id="rId10" Type="http://schemas.openxmlformats.org/officeDocument/2006/relationships/oleObject" Target="../embeddings/oleObject56.bin"/><Relationship Id="rId4" Type="http://schemas.openxmlformats.org/officeDocument/2006/relationships/oleObject" Target="../embeddings/oleObject53.bin"/><Relationship Id="rId9" Type="http://schemas.openxmlformats.org/officeDocument/2006/relationships/image" Target="../media/image61.wmf"/><Relationship Id="rId14" Type="http://schemas.openxmlformats.org/officeDocument/2006/relationships/oleObject" Target="../embeddings/oleObject58.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65.wmf"/><Relationship Id="rId4" Type="http://schemas.openxmlformats.org/officeDocument/2006/relationships/oleObject" Target="../embeddings/oleObject59.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66.wmf"/><Relationship Id="rId4" Type="http://schemas.openxmlformats.org/officeDocument/2006/relationships/oleObject" Target="../embeddings/oleObject60.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67.wmf"/><Relationship Id="rId4" Type="http://schemas.openxmlformats.org/officeDocument/2006/relationships/oleObject" Target="../embeddings/oleObject61.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68.wmf"/><Relationship Id="rId4" Type="http://schemas.openxmlformats.org/officeDocument/2006/relationships/oleObject" Target="../embeddings/oleObject62.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69.wmf"/><Relationship Id="rId4" Type="http://schemas.openxmlformats.org/officeDocument/2006/relationships/oleObject" Target="../embeddings/oleObject63.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70.wmf"/><Relationship Id="rId4" Type="http://schemas.openxmlformats.org/officeDocument/2006/relationships/oleObject" Target="../embeddings/oleObject64.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71.wmf"/><Relationship Id="rId4" Type="http://schemas.openxmlformats.org/officeDocument/2006/relationships/oleObject" Target="../embeddings/oleObject65.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72.wmf"/><Relationship Id="rId4" Type="http://schemas.openxmlformats.org/officeDocument/2006/relationships/oleObject" Target="../embeddings/oleObject66.bin"/></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image" Target="../media/image73.wmf"/><Relationship Id="rId4" Type="http://schemas.openxmlformats.org/officeDocument/2006/relationships/oleObject" Target="../embeddings/oleObject67.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mlDrawing" Target="../drawings/vmlDrawing19.vml"/><Relationship Id="rId5" Type="http://schemas.openxmlformats.org/officeDocument/2006/relationships/image" Target="../media/image74.wmf"/><Relationship Id="rId4" Type="http://schemas.openxmlformats.org/officeDocument/2006/relationships/oleObject" Target="../embeddings/oleObject68.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image" Target="../media/image75.wmf"/><Relationship Id="rId4" Type="http://schemas.openxmlformats.org/officeDocument/2006/relationships/oleObject" Target="../embeddings/oleObject69.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mlDrawing" Target="../drawings/vmlDrawing21.vml"/><Relationship Id="rId5" Type="http://schemas.openxmlformats.org/officeDocument/2006/relationships/image" Target="../media/image76.wmf"/><Relationship Id="rId4" Type="http://schemas.openxmlformats.org/officeDocument/2006/relationships/oleObject" Target="../embeddings/oleObject70.bin"/></Relationships>
</file>

<file path=ppt/slides/_rels/slide3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5.xml"/><Relationship Id="rId1" Type="http://schemas.openxmlformats.org/officeDocument/2006/relationships/slideLayout" Target="../slideLayouts/slideLayout24.xml"/><Relationship Id="rId4" Type="http://schemas.openxmlformats.org/officeDocument/2006/relationships/image" Target="../media/image78.png"/></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7.xml"/><Relationship Id="rId1" Type="http://schemas.openxmlformats.org/officeDocument/2006/relationships/slideLayout" Target="../slideLayouts/slideLayout24.xml"/><Relationship Id="rId4" Type="http://schemas.openxmlformats.org/officeDocument/2006/relationships/image" Target="../media/image81.png"/></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8.xml"/><Relationship Id="rId1" Type="http://schemas.openxmlformats.org/officeDocument/2006/relationships/slideLayout" Target="../slideLayouts/slideLayout24.xml"/><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0.xml"/><Relationship Id="rId1" Type="http://schemas.openxmlformats.org/officeDocument/2006/relationships/slideLayout" Target="../slideLayouts/slideLayout24.xml"/><Relationship Id="rId4" Type="http://schemas.openxmlformats.org/officeDocument/2006/relationships/image" Target="../media/image86.png"/></Relationships>
</file>

<file path=ppt/slides/_rels/slide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1.xml"/><Relationship Id="rId1" Type="http://schemas.openxmlformats.org/officeDocument/2006/relationships/slideLayout" Target="../slideLayouts/slideLayout24.xml"/><Relationship Id="rId4" Type="http://schemas.openxmlformats.org/officeDocument/2006/relationships/image" Target="../media/image8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89.png"/></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01" y="0"/>
            <a:ext cx="9274221" cy="5143498"/>
          </a:xfrm>
          <a:prstGeom prst="rect">
            <a:avLst/>
          </a:prstGeom>
        </p:spPr>
      </p:pic>
      <p:pic>
        <p:nvPicPr>
          <p:cNvPr id="37" name="图片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310128"/>
            <a:ext cx="9252520" cy="1833372"/>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507854"/>
            <a:ext cx="9252520" cy="1636776"/>
          </a:xfrm>
          <a:prstGeom prst="rect">
            <a:avLst/>
          </a:prstGeom>
        </p:spPr>
      </p:pic>
      <p:pic>
        <p:nvPicPr>
          <p:cNvPr id="6" name="图片 5" hidden="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01" y="3300784"/>
            <a:ext cx="9144000" cy="1833372"/>
          </a:xfrm>
          <a:prstGeom prst="rect">
            <a:avLst/>
          </a:prstGeom>
        </p:spPr>
      </p:pic>
      <p:sp>
        <p:nvSpPr>
          <p:cNvPr id="5" name="TextBox 7"/>
          <p:cNvSpPr>
            <a:spLocks noChangeArrowheads="1"/>
          </p:cNvSpPr>
          <p:nvPr/>
        </p:nvSpPr>
        <p:spPr bwMode="auto">
          <a:xfrm>
            <a:off x="287188" y="2578037"/>
            <a:ext cx="889146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3600" b="1" dirty="0">
                <a:solidFill>
                  <a:schemeClr val="bg1"/>
                </a:solidFill>
                <a:latin typeface="微软雅黑" pitchFamily="34" charset="-122"/>
                <a:ea typeface="微软雅黑" pitchFamily="34" charset="-122"/>
                <a:sym typeface="微软雅黑" pitchFamily="34" charset="-122"/>
              </a:rPr>
              <a:t>基于脏脸博弈模型的人车路口穿越行为研究</a:t>
            </a:r>
          </a:p>
        </p:txBody>
      </p:sp>
      <p:sp>
        <p:nvSpPr>
          <p:cNvPr id="9" name="椭圆 8"/>
          <p:cNvSpPr/>
          <p:nvPr/>
        </p:nvSpPr>
        <p:spPr>
          <a:xfrm>
            <a:off x="5076056" y="-30857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08520" y="3300784"/>
            <a:ext cx="9144000" cy="3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83772" y="3300784"/>
            <a:ext cx="3819668"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up)">
                                      <p:cBhvr>
                                        <p:cTn id="13" dur="500"/>
                                        <p:tgtEl>
                                          <p:spTgt spid="6"/>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52" presetClass="entr" presetSubtype="0" fill="hold" grpId="0" nodeType="withEffect">
                                  <p:stCondLst>
                                    <p:cond delay="2200"/>
                                  </p:stCondLst>
                                  <p:iterate type="lt">
                                    <p:tmPct val="10000"/>
                                  </p:iterate>
                                  <p:childTnLst>
                                    <p:set>
                                      <p:cBhvr>
                                        <p:cTn id="19" dur="1" fill="hold">
                                          <p:stCondLst>
                                            <p:cond delay="0"/>
                                          </p:stCondLst>
                                        </p:cTn>
                                        <p:tgtEl>
                                          <p:spTgt spid="5"/>
                                        </p:tgtEl>
                                        <p:attrNameLst>
                                          <p:attrName>style.visibility</p:attrName>
                                        </p:attrNameLst>
                                      </p:cBhvr>
                                      <p:to>
                                        <p:strVal val="visible"/>
                                      </p:to>
                                    </p:set>
                                    <p:animScale>
                                      <p:cBhvr>
                                        <p:cTn id="20"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1" dur="1000" decel="50000" fill="hold">
                                          <p:stCondLst>
                                            <p:cond delay="0"/>
                                          </p:stCondLst>
                                        </p:cTn>
                                        <p:tgtEl>
                                          <p:spTgt spid="5"/>
                                        </p:tgtEl>
                                        <p:attrNameLst>
                                          <p:attrName>ppt_x</p:attrName>
                                          <p:attrName>ppt_y</p:attrName>
                                        </p:attrNameLst>
                                      </p:cBhvr>
                                    </p:animMotion>
                                    <p:animEffect transition="in" filter="fade">
                                      <p:cBhvr>
                                        <p:cTn id="22" dur="1000"/>
                                        <p:tgtEl>
                                          <p:spTgt spid="5"/>
                                        </p:tgtEl>
                                      </p:cBhvr>
                                    </p:animEffect>
                                  </p:childTnLst>
                                </p:cTn>
                              </p:par>
                            </p:childTnLst>
                          </p:cTn>
                        </p:par>
                        <p:par>
                          <p:cTn id="23" fill="hold">
                            <p:stCondLst>
                              <p:cond delay="6500"/>
                            </p:stCondLst>
                            <p:childTnLst>
                              <p:par>
                                <p:cTn id="24" presetID="22" presetClass="entr" presetSubtype="8" fill="hold" grpId="0"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left)">
                                      <p:cBhvr>
                                        <p:cTn id="26" dur="500"/>
                                        <p:tgtEl>
                                          <p:spTgt spid="2"/>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800"/>
                                        <p:tgtEl>
                                          <p:spTgt spid="10"/>
                                        </p:tgtEl>
                                      </p:cBhvr>
                                    </p:animEffect>
                                  </p:childTnLst>
                                </p:cTn>
                              </p:par>
                            </p:childTnLst>
                          </p:cTn>
                        </p:par>
                        <p:par>
                          <p:cTn id="30" fill="hold">
                            <p:stCondLst>
                              <p:cond delay="7300"/>
                            </p:stCondLst>
                            <p:childTnLst>
                              <p:par>
                                <p:cTn id="31" presetID="22" presetClass="entr" presetSubtype="4" fill="hold" nodeType="after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wipe(down)">
                                      <p:cBhvr>
                                        <p:cTn id="3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animBg="1"/>
      <p:bldP spid="2" grpId="0" animBg="1"/>
      <p:bldP spid="1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252520" cy="5143500"/>
          </a:xfrm>
          <a:prstGeom prst="rect">
            <a:avLst/>
          </a:prstGeom>
        </p:spPr>
      </p:pic>
      <p:sp>
        <p:nvSpPr>
          <p:cNvPr id="12" name="矩形 5"/>
          <p:cNvSpPr/>
          <p:nvPr/>
        </p:nvSpPr>
        <p:spPr>
          <a:xfrm>
            <a:off x="784" y="2211710"/>
            <a:ext cx="9251736"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9"/>
          <p:cNvSpPr txBox="1"/>
          <p:nvPr/>
        </p:nvSpPr>
        <p:spPr>
          <a:xfrm>
            <a:off x="3074516" y="2944120"/>
            <a:ext cx="3441700" cy="1177245"/>
          </a:xfrm>
          <a:prstGeom prst="rect">
            <a:avLst/>
          </a:prstGeom>
          <a:noFill/>
        </p:spPr>
        <p:txBody>
          <a:bodyPr wrap="square" lIns="68580" tIns="34290" rIns="68580" bIns="34290" rtlCol="0">
            <a:spAutoFit/>
          </a:bodyPr>
          <a:lstStyle/>
          <a:p>
            <a:pPr marL="0" lvl="1" algn="ctr"/>
            <a:r>
              <a:rPr lang="zh-CN" altLang="en-US" sz="3600" b="1" spc="300" dirty="0">
                <a:solidFill>
                  <a:schemeClr val="bg1"/>
                </a:solidFill>
                <a:latin typeface="微软雅黑" pitchFamily="34" charset="-122"/>
                <a:ea typeface="微软雅黑" pitchFamily="34" charset="-122"/>
              </a:rPr>
              <a:t>策略</a:t>
            </a:r>
          </a:p>
          <a:p>
            <a:pPr marL="0" lvl="1" algn="ctr"/>
            <a:r>
              <a:rPr lang="zh-CN" altLang="en-US" sz="3600" b="1" spc="300" dirty="0">
                <a:solidFill>
                  <a:schemeClr val="bg1"/>
                </a:solidFill>
                <a:latin typeface="微软雅黑" pitchFamily="34" charset="-122"/>
                <a:ea typeface="微软雅黑" pitchFamily="34" charset="-122"/>
              </a:rPr>
              <a:t>（</a:t>
            </a:r>
            <a:r>
              <a:rPr lang="en-US" altLang="zh-CN" sz="3600" b="1" spc="300" dirty="0">
                <a:solidFill>
                  <a:schemeClr val="bg1"/>
                </a:solidFill>
                <a:latin typeface="微软雅黑" pitchFamily="34" charset="-122"/>
                <a:ea typeface="微软雅黑" pitchFamily="34" charset="-122"/>
              </a:rPr>
              <a:t>strategies</a:t>
            </a:r>
            <a:r>
              <a:rPr lang="zh-CN" altLang="en-US" sz="3600" b="1" spc="300" dirty="0">
                <a:solidFill>
                  <a:schemeClr val="bg1"/>
                </a:solidFill>
                <a:latin typeface="微软雅黑" pitchFamily="34" charset="-122"/>
                <a:ea typeface="微软雅黑" pitchFamily="34" charset="-122"/>
              </a:rPr>
              <a:t>）</a:t>
            </a:r>
          </a:p>
        </p:txBody>
      </p:sp>
      <p:sp>
        <p:nvSpPr>
          <p:cNvPr id="7" name="Freeform 5"/>
          <p:cNvSpPr>
            <a:spLocks/>
          </p:cNvSpPr>
          <p:nvPr/>
        </p:nvSpPr>
        <p:spPr bwMode="auto">
          <a:xfrm>
            <a:off x="4027308" y="1966894"/>
            <a:ext cx="1192764" cy="97087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FF0000"/>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8165" y="2191891"/>
            <a:ext cx="5238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9981793"/>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arn(inVertical)">
                                      <p:cBhvr>
                                        <p:cTn id="11" dur="500"/>
                                        <p:tgtEl>
                                          <p:spTgt spid="11"/>
                                        </p:tgtEl>
                                      </p:cBhvr>
                                    </p:animEffect>
                                  </p:childTnLst>
                                </p:cTn>
                              </p:par>
                              <p:par>
                                <p:cTn id="12" presetID="53" presetClass="entr" presetSubtype="528"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anim calcmode="lin" valueType="num">
                                      <p:cBhvr>
                                        <p:cTn id="17" dur="500" fill="hold"/>
                                        <p:tgtEl>
                                          <p:spTgt spid="7"/>
                                        </p:tgtEl>
                                        <p:attrNameLst>
                                          <p:attrName>ppt_x</p:attrName>
                                        </p:attrNameLst>
                                      </p:cBhvr>
                                      <p:tavLst>
                                        <p:tav tm="0">
                                          <p:val>
                                            <p:fltVal val="0.5"/>
                                          </p:val>
                                        </p:tav>
                                        <p:tav tm="100000">
                                          <p:val>
                                            <p:strVal val="#ppt_x"/>
                                          </p:val>
                                        </p:tav>
                                      </p:tavLst>
                                    </p:anim>
                                    <p:anim calcmode="lin" valueType="num">
                                      <p:cBhvr>
                                        <p:cTn id="18" dur="500" fill="hold"/>
                                        <p:tgtEl>
                                          <p:spTgt spid="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nvGrpSpPr>
          <p:cNvPr id="86" name="组合 27"/>
          <p:cNvGrpSpPr>
            <a:grpSpLocks/>
          </p:cNvGrpSpPr>
          <p:nvPr/>
        </p:nvGrpSpPr>
        <p:grpSpPr bwMode="auto">
          <a:xfrm>
            <a:off x="268446" y="771550"/>
            <a:ext cx="5671706" cy="965489"/>
            <a:chOff x="0" y="0"/>
            <a:chExt cx="5309298" cy="965372"/>
          </a:xfrm>
        </p:grpSpPr>
        <p:sp>
          <p:nvSpPr>
            <p:cNvPr id="88" name="TextBox 11"/>
            <p:cNvSpPr>
              <a:spLocks noChangeArrowheads="1"/>
            </p:cNvSpPr>
            <p:nvPr/>
          </p:nvSpPr>
          <p:spPr bwMode="auto">
            <a:xfrm flipH="1">
              <a:off x="575513" y="134475"/>
              <a:ext cx="4733785" cy="830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algn="just" eaLnBrk="1" hangingPunct="1">
                <a:buFont typeface="Arial" pitchFamily="34" charset="0"/>
                <a:buNone/>
              </a:pPr>
              <a:r>
                <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rPr>
                <a:t>行人与车辆穿越行为中的共同知识</a:t>
              </a:r>
              <a:endParaRPr lang="zh-CN" altLang="en-US" sz="2400" b="1" dirty="0">
                <a:solidFill>
                  <a:srgbClr val="3F3F3F"/>
                </a:solidFill>
                <a:latin typeface="微软雅黑" pitchFamily="34" charset="-122"/>
                <a:ea typeface="微软雅黑" pitchFamily="34" charset="-122"/>
                <a:sym typeface="微软雅黑" pitchFamily="34" charset="-122"/>
              </a:endParaRPr>
            </a:p>
          </p:txBody>
        </p:sp>
        <p:sp>
          <p:nvSpPr>
            <p:cNvPr id="91" name="TextBox 32"/>
            <p:cNvSpPr>
              <a:spLocks noChangeArrowheads="1"/>
            </p:cNvSpPr>
            <p:nvPr/>
          </p:nvSpPr>
          <p:spPr bwMode="auto">
            <a:xfrm>
              <a:off x="0" y="0"/>
              <a:ext cx="4924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pitchFamily="34" charset="0"/>
                <a:buNone/>
              </a:pPr>
              <a:r>
                <a:rPr lang="en-US" altLang="zh-CN" sz="3600" dirty="0">
                  <a:solidFill>
                    <a:srgbClr val="F49022"/>
                  </a:solidFill>
                  <a:latin typeface="Dotum" pitchFamily="34" charset="-127"/>
                  <a:ea typeface="Dotum" pitchFamily="34" charset="-127"/>
                  <a:sym typeface="方正兰亭粗黑_GBK" charset="-122"/>
                </a:rPr>
                <a:t>A</a:t>
              </a:r>
              <a:endParaRPr lang="zh-CN" altLang="en-US" sz="3600" dirty="0">
                <a:solidFill>
                  <a:srgbClr val="F49022"/>
                </a:solidFill>
                <a:latin typeface="Dotum" pitchFamily="34" charset="-127"/>
                <a:ea typeface="Dotum" pitchFamily="34" charset="-127"/>
                <a:sym typeface="方正兰亭粗黑_GBK" charset="-122"/>
              </a:endParaRPr>
            </a:p>
          </p:txBody>
        </p:sp>
        <p:sp>
          <p:nvSpPr>
            <p:cNvPr id="92" name="矩形 33"/>
            <p:cNvSpPr>
              <a:spLocks noChangeArrowheads="1"/>
            </p:cNvSpPr>
            <p:nvPr/>
          </p:nvSpPr>
          <p:spPr bwMode="auto">
            <a:xfrm>
              <a:off x="90144" y="583024"/>
              <a:ext cx="5003225" cy="45713"/>
            </a:xfrm>
            <a:prstGeom prst="rect">
              <a:avLst/>
            </a:prstGeom>
            <a:solidFill>
              <a:srgbClr val="F49022"/>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grpSp>
      <p:sp>
        <p:nvSpPr>
          <p:cNvPr id="33" name="标题 1"/>
          <p:cNvSpPr>
            <a:spLocks noGrp="1"/>
          </p:cNvSpPr>
          <p:nvPr>
            <p:ph type="title"/>
          </p:nvPr>
        </p:nvSpPr>
        <p:spPr>
          <a:xfrm>
            <a:off x="683568" y="162460"/>
            <a:ext cx="4680518" cy="271381"/>
          </a:xfrm>
        </p:spPr>
        <p:txBody>
          <a:bodyPr/>
          <a:lstStyle/>
          <a:p>
            <a:r>
              <a:rPr lang="zh-CN" altLang="en-US" sz="1800" b="1" dirty="0" smtClean="0"/>
              <a:t>策略（</a:t>
            </a:r>
            <a:r>
              <a:rPr lang="en-US" altLang="zh-CN" sz="1800" b="1" dirty="0"/>
              <a:t>strategies</a:t>
            </a:r>
            <a:r>
              <a:rPr lang="zh-CN" altLang="en-US" sz="1800" b="1" dirty="0" smtClean="0"/>
              <a:t>）</a:t>
            </a:r>
            <a:endParaRPr lang="zh-CN" altLang="en-US" sz="1800" b="1" dirty="0"/>
          </a:p>
        </p:txBody>
      </p:sp>
      <p:sp>
        <p:nvSpPr>
          <p:cNvPr id="2" name="矩形 1"/>
          <p:cNvSpPr/>
          <p:nvPr/>
        </p:nvSpPr>
        <p:spPr>
          <a:xfrm>
            <a:off x="323528" y="1491630"/>
            <a:ext cx="8798912" cy="2677656"/>
          </a:xfrm>
          <a:prstGeom prst="rect">
            <a:avLst/>
          </a:prstGeom>
        </p:spPr>
        <p:txBody>
          <a:bodyPr wrap="square">
            <a:spAutoFit/>
          </a:bodyPr>
          <a:lstStyle/>
          <a:p>
            <a:pPr lvl="0">
              <a:buClr>
                <a:srgbClr val="FE8637"/>
              </a:buClr>
            </a:pPr>
            <a:r>
              <a:rPr lang="en-US" altLang="zh-CN" sz="2400" b="1" dirty="0" smtClean="0">
                <a:solidFill>
                  <a:prstClr val="black"/>
                </a:solidFill>
              </a:rPr>
              <a:t>1.</a:t>
            </a:r>
            <a:r>
              <a:rPr lang="zh-CN" altLang="en-US" sz="2400" b="1" dirty="0">
                <a:solidFill>
                  <a:prstClr val="black"/>
                </a:solidFill>
              </a:rPr>
              <a:t>行人和机动车在潜在的</a:t>
            </a:r>
            <a:r>
              <a:rPr lang="zh-CN" altLang="en-US" sz="2400" b="1" dirty="0" smtClean="0">
                <a:solidFill>
                  <a:prstClr val="black"/>
                </a:solidFill>
              </a:rPr>
              <a:t>冲突区域</a:t>
            </a:r>
            <a:r>
              <a:rPr lang="zh-CN" altLang="en-US" sz="2400" b="1" dirty="0">
                <a:solidFill>
                  <a:prstClr val="black"/>
                </a:solidFill>
              </a:rPr>
              <a:t>前</a:t>
            </a:r>
            <a:r>
              <a:rPr lang="zh-CN" altLang="en-US" sz="2400" b="1" dirty="0" smtClean="0">
                <a:solidFill>
                  <a:prstClr val="black"/>
                </a:solidFill>
              </a:rPr>
              <a:t>选用策略的四种情况：</a:t>
            </a:r>
            <a:endParaRPr lang="en-US" altLang="zh-CN" sz="2400" b="1" dirty="0" smtClean="0">
              <a:solidFill>
                <a:prstClr val="black"/>
              </a:solidFill>
            </a:endParaRPr>
          </a:p>
          <a:p>
            <a:pPr marL="342900" indent="-342900">
              <a:buBlip>
                <a:blip r:embed="rId3"/>
              </a:buBlip>
            </a:pPr>
            <a:r>
              <a:rPr lang="zh-CN" altLang="en-US" sz="2400" dirty="0">
                <a:solidFill>
                  <a:srgbClr val="000000"/>
                </a:solidFill>
                <a:latin typeface="Verdana"/>
                <a:ea typeface="+mn-ea"/>
              </a:rPr>
              <a:t>两者都采用策略一</a:t>
            </a:r>
            <a:r>
              <a:rPr lang="en-US" altLang="zh-CN" sz="2400" dirty="0">
                <a:solidFill>
                  <a:srgbClr val="000000"/>
                </a:solidFill>
                <a:latin typeface="Verdana"/>
                <a:ea typeface="+mn-ea"/>
              </a:rPr>
              <a:t>(</a:t>
            </a:r>
            <a:r>
              <a:rPr lang="zh-CN" altLang="en-US" sz="2400" dirty="0">
                <a:solidFill>
                  <a:srgbClr val="000000"/>
                </a:solidFill>
                <a:latin typeface="Verdana"/>
                <a:ea typeface="+mn-ea"/>
              </a:rPr>
              <a:t>车让人</a:t>
            </a:r>
            <a:r>
              <a:rPr lang="en-US" altLang="zh-CN" sz="2400" dirty="0" smtClean="0">
                <a:solidFill>
                  <a:srgbClr val="000000"/>
                </a:solidFill>
                <a:latin typeface="Verdana"/>
                <a:ea typeface="+mn-ea"/>
              </a:rPr>
              <a:t>)</a:t>
            </a:r>
            <a:r>
              <a:rPr lang="zh-CN" altLang="en-US" sz="2400" dirty="0" smtClean="0">
                <a:solidFill>
                  <a:srgbClr val="000000"/>
                </a:solidFill>
                <a:latin typeface="Verdana"/>
                <a:ea typeface="+mn-ea"/>
              </a:rPr>
              <a:t>，则</a:t>
            </a:r>
            <a:r>
              <a:rPr lang="zh-CN" altLang="en-US" sz="2400" dirty="0">
                <a:solidFill>
                  <a:srgbClr val="000000"/>
                </a:solidFill>
                <a:latin typeface="Verdana"/>
                <a:ea typeface="+mn-ea"/>
              </a:rPr>
              <a:t>行人会实现连续通行的</a:t>
            </a:r>
            <a:r>
              <a:rPr lang="zh-CN" altLang="en-US" sz="2400" dirty="0" smtClean="0">
                <a:solidFill>
                  <a:srgbClr val="000000"/>
                </a:solidFill>
                <a:latin typeface="Verdana"/>
                <a:ea typeface="+mn-ea"/>
              </a:rPr>
              <a:t>意愿；</a:t>
            </a:r>
            <a:r>
              <a:rPr lang="en-US" altLang="zh-CN" sz="2400" dirty="0" smtClean="0">
                <a:solidFill>
                  <a:srgbClr val="000000"/>
                </a:solidFill>
                <a:latin typeface="Verdana"/>
                <a:ea typeface="+mn-ea"/>
              </a:rPr>
              <a:t> </a:t>
            </a:r>
            <a:endParaRPr lang="en-US" altLang="zh-CN" sz="2400" dirty="0">
              <a:solidFill>
                <a:srgbClr val="000000"/>
              </a:solidFill>
              <a:latin typeface="Verdana"/>
              <a:ea typeface="+mn-ea"/>
            </a:endParaRPr>
          </a:p>
          <a:p>
            <a:pPr marL="342900" indent="-342900">
              <a:buBlip>
                <a:blip r:embed="rId3"/>
              </a:buBlip>
            </a:pPr>
            <a:r>
              <a:rPr lang="zh-CN" altLang="en-US" sz="2400" dirty="0">
                <a:solidFill>
                  <a:srgbClr val="000000"/>
                </a:solidFill>
                <a:latin typeface="Verdana"/>
                <a:ea typeface="+mn-ea"/>
              </a:rPr>
              <a:t>两者都采用策略二</a:t>
            </a:r>
            <a:r>
              <a:rPr lang="en-US" altLang="zh-CN" sz="2400" dirty="0">
                <a:solidFill>
                  <a:srgbClr val="000000"/>
                </a:solidFill>
                <a:latin typeface="Verdana"/>
                <a:ea typeface="+mn-ea"/>
              </a:rPr>
              <a:t>(</a:t>
            </a:r>
            <a:r>
              <a:rPr lang="zh-CN" altLang="en-US" sz="2400" dirty="0">
                <a:solidFill>
                  <a:srgbClr val="000000"/>
                </a:solidFill>
                <a:latin typeface="Verdana"/>
                <a:ea typeface="+mn-ea"/>
              </a:rPr>
              <a:t>人让车</a:t>
            </a:r>
            <a:r>
              <a:rPr lang="en-US" altLang="zh-CN" sz="2400" dirty="0" smtClean="0">
                <a:solidFill>
                  <a:srgbClr val="000000"/>
                </a:solidFill>
                <a:latin typeface="Verdana"/>
                <a:ea typeface="+mn-ea"/>
              </a:rPr>
              <a:t>)</a:t>
            </a:r>
            <a:r>
              <a:rPr lang="zh-CN" altLang="en-US" sz="2400" dirty="0" smtClean="0">
                <a:solidFill>
                  <a:srgbClr val="000000"/>
                </a:solidFill>
                <a:latin typeface="Verdana"/>
                <a:ea typeface="+mn-ea"/>
              </a:rPr>
              <a:t>，则</a:t>
            </a:r>
            <a:r>
              <a:rPr lang="zh-CN" altLang="en-US" sz="2400" dirty="0">
                <a:solidFill>
                  <a:srgbClr val="000000"/>
                </a:solidFill>
                <a:latin typeface="Verdana"/>
                <a:ea typeface="+mn-ea"/>
              </a:rPr>
              <a:t>车辆会实现连续通行的</a:t>
            </a:r>
            <a:r>
              <a:rPr lang="zh-CN" altLang="en-US" sz="2400" dirty="0" smtClean="0">
                <a:solidFill>
                  <a:srgbClr val="000000"/>
                </a:solidFill>
                <a:latin typeface="Verdana"/>
                <a:ea typeface="+mn-ea"/>
              </a:rPr>
              <a:t>意愿；</a:t>
            </a:r>
            <a:r>
              <a:rPr lang="en-US" altLang="zh-CN" sz="2400" dirty="0" smtClean="0">
                <a:solidFill>
                  <a:srgbClr val="000000"/>
                </a:solidFill>
                <a:latin typeface="Verdana"/>
                <a:ea typeface="+mn-ea"/>
              </a:rPr>
              <a:t> </a:t>
            </a:r>
            <a:endParaRPr lang="en-US" altLang="zh-CN" sz="2400" dirty="0">
              <a:solidFill>
                <a:srgbClr val="000000"/>
              </a:solidFill>
              <a:latin typeface="Verdana"/>
              <a:ea typeface="+mn-ea"/>
            </a:endParaRPr>
          </a:p>
          <a:p>
            <a:pPr marL="342900" indent="-342900">
              <a:buBlip>
                <a:blip r:embed="rId3"/>
              </a:buBlip>
            </a:pPr>
            <a:r>
              <a:rPr lang="zh-CN" altLang="en-US" sz="2400" dirty="0">
                <a:solidFill>
                  <a:srgbClr val="000000"/>
                </a:solidFill>
                <a:latin typeface="Verdana"/>
                <a:ea typeface="+mn-ea"/>
              </a:rPr>
              <a:t>行人采用策略一</a:t>
            </a:r>
            <a:r>
              <a:rPr lang="en-US" altLang="zh-CN" sz="2400" dirty="0">
                <a:solidFill>
                  <a:srgbClr val="000000"/>
                </a:solidFill>
                <a:latin typeface="Verdana"/>
                <a:ea typeface="+mn-ea"/>
              </a:rPr>
              <a:t>(</a:t>
            </a:r>
            <a:r>
              <a:rPr lang="zh-CN" altLang="en-US" sz="2400" dirty="0">
                <a:solidFill>
                  <a:srgbClr val="000000"/>
                </a:solidFill>
                <a:latin typeface="Verdana"/>
                <a:ea typeface="+mn-ea"/>
              </a:rPr>
              <a:t>车让人</a:t>
            </a:r>
            <a:r>
              <a:rPr lang="en-US" altLang="zh-CN" sz="2400" dirty="0">
                <a:solidFill>
                  <a:srgbClr val="000000"/>
                </a:solidFill>
                <a:latin typeface="Verdana"/>
                <a:ea typeface="+mn-ea"/>
              </a:rPr>
              <a:t>)</a:t>
            </a:r>
            <a:r>
              <a:rPr lang="zh-CN" altLang="en-US" sz="2400" dirty="0">
                <a:solidFill>
                  <a:srgbClr val="000000"/>
                </a:solidFill>
                <a:latin typeface="Verdana"/>
                <a:ea typeface="+mn-ea"/>
              </a:rPr>
              <a:t>而车辆采用策略二</a:t>
            </a:r>
            <a:r>
              <a:rPr lang="en-US" altLang="zh-CN" sz="2400" dirty="0">
                <a:solidFill>
                  <a:srgbClr val="000000"/>
                </a:solidFill>
                <a:latin typeface="Verdana"/>
                <a:ea typeface="+mn-ea"/>
              </a:rPr>
              <a:t>(</a:t>
            </a:r>
            <a:r>
              <a:rPr lang="zh-CN" altLang="en-US" sz="2400" dirty="0">
                <a:solidFill>
                  <a:srgbClr val="000000"/>
                </a:solidFill>
                <a:latin typeface="Verdana"/>
                <a:ea typeface="+mn-ea"/>
              </a:rPr>
              <a:t>人让车</a:t>
            </a:r>
            <a:r>
              <a:rPr lang="en-US" altLang="zh-CN" sz="2400" dirty="0" smtClean="0">
                <a:solidFill>
                  <a:srgbClr val="000000"/>
                </a:solidFill>
                <a:latin typeface="Verdana"/>
                <a:ea typeface="+mn-ea"/>
              </a:rPr>
              <a:t>)</a:t>
            </a:r>
            <a:r>
              <a:rPr lang="zh-CN" altLang="en-US" sz="2400" dirty="0" smtClean="0">
                <a:solidFill>
                  <a:srgbClr val="000000"/>
                </a:solidFill>
                <a:latin typeface="Verdana"/>
                <a:ea typeface="+mn-ea"/>
              </a:rPr>
              <a:t>，则</a:t>
            </a:r>
            <a:r>
              <a:rPr lang="zh-CN" altLang="en-US" sz="2400" dirty="0">
                <a:solidFill>
                  <a:srgbClr val="000000"/>
                </a:solidFill>
                <a:latin typeface="Verdana"/>
                <a:ea typeface="+mn-ea"/>
              </a:rPr>
              <a:t>行人和车辆将发生互抢</a:t>
            </a:r>
            <a:r>
              <a:rPr lang="en-US" altLang="zh-CN" sz="2400" dirty="0">
                <a:solidFill>
                  <a:srgbClr val="000000"/>
                </a:solidFill>
                <a:latin typeface="Verdana"/>
                <a:ea typeface="+mn-ea"/>
              </a:rPr>
              <a:t>, </a:t>
            </a:r>
            <a:r>
              <a:rPr lang="zh-CN" altLang="en-US" sz="2400" dirty="0">
                <a:solidFill>
                  <a:srgbClr val="000000"/>
                </a:solidFill>
                <a:latin typeface="Verdana"/>
                <a:ea typeface="+mn-ea"/>
              </a:rPr>
              <a:t>这种情形是危险</a:t>
            </a:r>
            <a:r>
              <a:rPr lang="zh-CN" altLang="en-US" sz="2400" dirty="0" smtClean="0">
                <a:solidFill>
                  <a:srgbClr val="000000"/>
                </a:solidFill>
                <a:latin typeface="Verdana"/>
                <a:ea typeface="+mn-ea"/>
              </a:rPr>
              <a:t>的；</a:t>
            </a:r>
            <a:endParaRPr lang="en-US" altLang="zh-CN" sz="2400" dirty="0" smtClean="0">
              <a:solidFill>
                <a:srgbClr val="000000"/>
              </a:solidFill>
              <a:latin typeface="Verdana"/>
              <a:ea typeface="+mn-ea"/>
            </a:endParaRPr>
          </a:p>
          <a:p>
            <a:pPr marL="342900" indent="-342900">
              <a:buBlip>
                <a:blip r:embed="rId3"/>
              </a:buBlip>
            </a:pPr>
            <a:r>
              <a:rPr lang="zh-CN" altLang="en-US" sz="2400" dirty="0" smtClean="0">
                <a:solidFill>
                  <a:srgbClr val="000000"/>
                </a:solidFill>
                <a:latin typeface="Verdana"/>
                <a:ea typeface="+mn-ea"/>
              </a:rPr>
              <a:t>行人</a:t>
            </a:r>
            <a:r>
              <a:rPr lang="zh-CN" altLang="en-US" sz="2400" dirty="0">
                <a:solidFill>
                  <a:srgbClr val="000000"/>
                </a:solidFill>
                <a:latin typeface="Verdana"/>
                <a:ea typeface="+mn-ea"/>
              </a:rPr>
              <a:t>采用策略二</a:t>
            </a:r>
            <a:r>
              <a:rPr lang="en-US" altLang="zh-CN" sz="2400" dirty="0">
                <a:solidFill>
                  <a:srgbClr val="000000"/>
                </a:solidFill>
                <a:latin typeface="Verdana"/>
                <a:ea typeface="+mn-ea"/>
              </a:rPr>
              <a:t>(</a:t>
            </a:r>
            <a:r>
              <a:rPr lang="zh-CN" altLang="en-US" sz="2400" dirty="0">
                <a:solidFill>
                  <a:srgbClr val="000000"/>
                </a:solidFill>
                <a:latin typeface="Verdana"/>
                <a:ea typeface="+mn-ea"/>
              </a:rPr>
              <a:t>人让车</a:t>
            </a:r>
            <a:r>
              <a:rPr lang="en-US" altLang="zh-CN" sz="2400" dirty="0">
                <a:solidFill>
                  <a:srgbClr val="000000"/>
                </a:solidFill>
                <a:latin typeface="Verdana"/>
                <a:ea typeface="+mn-ea"/>
              </a:rPr>
              <a:t>) </a:t>
            </a:r>
            <a:r>
              <a:rPr lang="zh-CN" altLang="en-US" sz="2400" dirty="0">
                <a:solidFill>
                  <a:srgbClr val="000000"/>
                </a:solidFill>
                <a:latin typeface="Verdana"/>
                <a:ea typeface="+mn-ea"/>
              </a:rPr>
              <a:t>而车辆采用策略一</a:t>
            </a:r>
            <a:r>
              <a:rPr lang="en-US" altLang="zh-CN" sz="2400" dirty="0">
                <a:solidFill>
                  <a:srgbClr val="000000"/>
                </a:solidFill>
                <a:latin typeface="Verdana"/>
                <a:ea typeface="+mn-ea"/>
              </a:rPr>
              <a:t>(</a:t>
            </a:r>
            <a:r>
              <a:rPr lang="zh-CN" altLang="en-US" sz="2400" dirty="0">
                <a:solidFill>
                  <a:srgbClr val="000000"/>
                </a:solidFill>
                <a:latin typeface="Verdana"/>
                <a:ea typeface="+mn-ea"/>
              </a:rPr>
              <a:t>车让人</a:t>
            </a:r>
            <a:r>
              <a:rPr lang="en-US" altLang="zh-CN" sz="2400" dirty="0" smtClean="0">
                <a:solidFill>
                  <a:srgbClr val="000000"/>
                </a:solidFill>
                <a:latin typeface="Verdana"/>
                <a:ea typeface="+mn-ea"/>
              </a:rPr>
              <a:t>)</a:t>
            </a:r>
            <a:r>
              <a:rPr lang="zh-CN" altLang="en-US" sz="2400" dirty="0" smtClean="0">
                <a:solidFill>
                  <a:srgbClr val="000000"/>
                </a:solidFill>
                <a:latin typeface="Verdana"/>
                <a:ea typeface="+mn-ea"/>
              </a:rPr>
              <a:t>，则</a:t>
            </a:r>
            <a:r>
              <a:rPr lang="zh-CN" altLang="en-US" sz="2400" dirty="0">
                <a:solidFill>
                  <a:srgbClr val="000000"/>
                </a:solidFill>
                <a:latin typeface="Verdana"/>
                <a:ea typeface="+mn-ea"/>
              </a:rPr>
              <a:t>行人和车辆将发生</a:t>
            </a:r>
            <a:r>
              <a:rPr lang="zh-CN" altLang="en-US" sz="2400" dirty="0" smtClean="0">
                <a:solidFill>
                  <a:srgbClr val="000000"/>
                </a:solidFill>
                <a:latin typeface="Verdana"/>
                <a:ea typeface="+mn-ea"/>
              </a:rPr>
              <a:t>互让，这种</a:t>
            </a:r>
            <a:r>
              <a:rPr lang="zh-CN" altLang="en-US" sz="2400" dirty="0">
                <a:solidFill>
                  <a:srgbClr val="000000"/>
                </a:solidFill>
                <a:latin typeface="Verdana"/>
                <a:ea typeface="+mn-ea"/>
              </a:rPr>
              <a:t>情形是低效的。</a:t>
            </a:r>
            <a:endParaRPr lang="en-US" altLang="zh-CN" sz="2400" dirty="0">
              <a:solidFill>
                <a:srgbClr val="000000"/>
              </a:solidFill>
              <a:latin typeface="Verdana"/>
              <a:ea typeface="+mn-ea"/>
            </a:endParaRPr>
          </a:p>
        </p:txBody>
      </p:sp>
    </p:spTree>
    <p:extLst>
      <p:ext uri="{BB962C8B-B14F-4D97-AF65-F5344CB8AC3E}">
        <p14:creationId xmlns:p14="http://schemas.microsoft.com/office/powerpoint/2010/main" val="43713346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to="" calcmode="lin" valueType="num">
                                      <p:cBhvr>
                                        <p:cTn id="7" dur="1" fill="hold"/>
                                        <p:tgtEl>
                                          <p:spTgt spid="86"/>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nvGrpSpPr>
          <p:cNvPr id="86" name="组合 27"/>
          <p:cNvGrpSpPr>
            <a:grpSpLocks/>
          </p:cNvGrpSpPr>
          <p:nvPr/>
        </p:nvGrpSpPr>
        <p:grpSpPr bwMode="auto">
          <a:xfrm>
            <a:off x="268446" y="771550"/>
            <a:ext cx="5671706" cy="965489"/>
            <a:chOff x="0" y="0"/>
            <a:chExt cx="5309298" cy="965372"/>
          </a:xfrm>
        </p:grpSpPr>
        <p:sp>
          <p:nvSpPr>
            <p:cNvPr id="88" name="TextBox 11"/>
            <p:cNvSpPr>
              <a:spLocks noChangeArrowheads="1"/>
            </p:cNvSpPr>
            <p:nvPr/>
          </p:nvSpPr>
          <p:spPr bwMode="auto">
            <a:xfrm flipH="1">
              <a:off x="575513" y="134475"/>
              <a:ext cx="4733785" cy="830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algn="just">
                <a:buFont typeface="Arial" pitchFamily="34" charset="0"/>
                <a:buNone/>
              </a:pPr>
              <a:r>
                <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rPr>
                <a:t>行人与车辆穿越行为中的共同知识</a:t>
              </a:r>
              <a:endParaRPr lang="zh-CN" altLang="en-US" sz="2400" b="1" dirty="0">
                <a:solidFill>
                  <a:srgbClr val="3F3F3F"/>
                </a:solidFill>
                <a:latin typeface="微软雅黑" pitchFamily="34" charset="-122"/>
                <a:ea typeface="微软雅黑" pitchFamily="34" charset="-122"/>
                <a:sym typeface="微软雅黑" pitchFamily="34" charset="-122"/>
              </a:endParaRPr>
            </a:p>
          </p:txBody>
        </p:sp>
        <p:sp>
          <p:nvSpPr>
            <p:cNvPr id="91" name="TextBox 32"/>
            <p:cNvSpPr>
              <a:spLocks noChangeArrowheads="1"/>
            </p:cNvSpPr>
            <p:nvPr/>
          </p:nvSpPr>
          <p:spPr bwMode="auto">
            <a:xfrm>
              <a:off x="0" y="0"/>
              <a:ext cx="4924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itchFamily="34" charset="0"/>
                <a:buNone/>
              </a:pPr>
              <a:r>
                <a:rPr lang="en-US" altLang="zh-CN" sz="3600" dirty="0">
                  <a:solidFill>
                    <a:srgbClr val="F49022"/>
                  </a:solidFill>
                  <a:latin typeface="Dotum" pitchFamily="34" charset="-127"/>
                  <a:ea typeface="Dotum" pitchFamily="34" charset="-127"/>
                  <a:sym typeface="方正兰亭粗黑_GBK" charset="-122"/>
                </a:rPr>
                <a:t>A</a:t>
              </a:r>
              <a:endParaRPr lang="zh-CN" altLang="en-US" sz="3600" dirty="0">
                <a:solidFill>
                  <a:srgbClr val="F49022"/>
                </a:solidFill>
                <a:latin typeface="Dotum" pitchFamily="34" charset="-127"/>
                <a:ea typeface="Dotum" pitchFamily="34" charset="-127"/>
                <a:sym typeface="方正兰亭粗黑_GBK" charset="-122"/>
              </a:endParaRPr>
            </a:p>
          </p:txBody>
        </p:sp>
        <p:sp>
          <p:nvSpPr>
            <p:cNvPr id="92" name="矩形 33"/>
            <p:cNvSpPr>
              <a:spLocks noChangeArrowheads="1"/>
            </p:cNvSpPr>
            <p:nvPr/>
          </p:nvSpPr>
          <p:spPr bwMode="auto">
            <a:xfrm>
              <a:off x="90144" y="583024"/>
              <a:ext cx="5003225" cy="45713"/>
            </a:xfrm>
            <a:prstGeom prst="rect">
              <a:avLst/>
            </a:prstGeom>
            <a:solidFill>
              <a:srgbClr val="F49022"/>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grpSp>
      <p:sp>
        <p:nvSpPr>
          <p:cNvPr id="33" name="标题 1"/>
          <p:cNvSpPr>
            <a:spLocks noGrp="1"/>
          </p:cNvSpPr>
          <p:nvPr>
            <p:ph type="title"/>
          </p:nvPr>
        </p:nvSpPr>
        <p:spPr>
          <a:xfrm>
            <a:off x="683568" y="162460"/>
            <a:ext cx="4680518" cy="271381"/>
          </a:xfrm>
        </p:spPr>
        <p:txBody>
          <a:bodyPr/>
          <a:lstStyle/>
          <a:p>
            <a:r>
              <a:rPr lang="zh-CN" altLang="en-US" sz="1800" b="1" dirty="0" smtClean="0"/>
              <a:t>策略（</a:t>
            </a:r>
            <a:r>
              <a:rPr lang="en-US" altLang="zh-CN" sz="1800" b="1" dirty="0"/>
              <a:t>strategies</a:t>
            </a:r>
            <a:r>
              <a:rPr lang="zh-CN" altLang="en-US" sz="1800" b="1" dirty="0" smtClean="0"/>
              <a:t>）</a:t>
            </a:r>
            <a:endParaRPr lang="zh-CN" altLang="en-US" sz="1800" b="1" dirty="0"/>
          </a:p>
        </p:txBody>
      </p:sp>
      <p:sp>
        <p:nvSpPr>
          <p:cNvPr id="2" name="矩形 1"/>
          <p:cNvSpPr/>
          <p:nvPr/>
        </p:nvSpPr>
        <p:spPr>
          <a:xfrm>
            <a:off x="323528" y="1491630"/>
            <a:ext cx="8798912" cy="3046988"/>
          </a:xfrm>
          <a:prstGeom prst="rect">
            <a:avLst/>
          </a:prstGeom>
        </p:spPr>
        <p:txBody>
          <a:bodyPr wrap="square">
            <a:spAutoFit/>
          </a:bodyPr>
          <a:lstStyle/>
          <a:p>
            <a:pPr>
              <a:buClr>
                <a:srgbClr val="FE8637"/>
              </a:buClr>
            </a:pPr>
            <a:r>
              <a:rPr lang="en-US" altLang="zh-CN" sz="2400" b="1" dirty="0" smtClean="0">
                <a:solidFill>
                  <a:prstClr val="black"/>
                </a:solidFill>
              </a:rPr>
              <a:t>2.</a:t>
            </a:r>
            <a:r>
              <a:rPr lang="zh-CN" altLang="en-US" sz="2400" b="1" dirty="0" smtClean="0">
                <a:solidFill>
                  <a:prstClr val="black"/>
                </a:solidFill>
              </a:rPr>
              <a:t> 使策略</a:t>
            </a:r>
            <a:r>
              <a:rPr lang="zh-CN" altLang="en-US" sz="2400" b="1" dirty="0">
                <a:solidFill>
                  <a:prstClr val="black"/>
                </a:solidFill>
              </a:rPr>
              <a:t>一或策略二成为双方的</a:t>
            </a:r>
            <a:r>
              <a:rPr lang="zh-CN" altLang="en-US" sz="2400" b="1" dirty="0" smtClean="0">
                <a:solidFill>
                  <a:prstClr val="black"/>
                </a:solidFill>
              </a:rPr>
              <a:t>共同</a:t>
            </a:r>
            <a:r>
              <a:rPr lang="zh-CN" altLang="en-US" sz="2400" b="1" dirty="0">
                <a:solidFill>
                  <a:prstClr val="black"/>
                </a:solidFill>
              </a:rPr>
              <a:t>知识的驱动</a:t>
            </a:r>
            <a:r>
              <a:rPr lang="zh-CN" altLang="en-US" sz="2400" b="1" dirty="0" smtClean="0">
                <a:solidFill>
                  <a:prstClr val="black"/>
                </a:solidFill>
              </a:rPr>
              <a:t>因素或解决思路：</a:t>
            </a:r>
            <a:endParaRPr lang="en-US" altLang="zh-CN" sz="2400" b="1" dirty="0" smtClean="0">
              <a:solidFill>
                <a:prstClr val="black"/>
              </a:solidFill>
            </a:endParaRPr>
          </a:p>
          <a:p>
            <a:pPr marL="342900" indent="-342900">
              <a:buFontTx/>
              <a:buBlip>
                <a:blip r:embed="rId3"/>
              </a:buBlip>
            </a:pPr>
            <a:r>
              <a:rPr lang="zh-CN" altLang="en-US" sz="2400" dirty="0" smtClean="0">
                <a:solidFill>
                  <a:srgbClr val="000000"/>
                </a:solidFill>
                <a:latin typeface="Verdana"/>
                <a:ea typeface="宋体"/>
              </a:rPr>
              <a:t>交叉路口</a:t>
            </a:r>
            <a:r>
              <a:rPr lang="zh-CN" altLang="en-US" sz="2400" dirty="0">
                <a:solidFill>
                  <a:srgbClr val="000000"/>
                </a:solidFill>
                <a:latin typeface="Verdana"/>
                <a:ea typeface="宋体"/>
              </a:rPr>
              <a:t>常采用的</a:t>
            </a:r>
            <a:r>
              <a:rPr lang="zh-CN" altLang="en-US" sz="2400" dirty="0" smtClean="0">
                <a:solidFill>
                  <a:srgbClr val="000000"/>
                </a:solidFill>
                <a:latin typeface="Verdana"/>
                <a:ea typeface="宋体"/>
              </a:rPr>
              <a:t>信号灯为</a:t>
            </a:r>
            <a:r>
              <a:rPr lang="en-US" altLang="zh-CN" sz="2400" dirty="0">
                <a:solidFill>
                  <a:srgbClr val="000000"/>
                </a:solidFill>
                <a:latin typeface="Verdana"/>
                <a:ea typeface="宋体"/>
              </a:rPr>
              <a:t>(</a:t>
            </a:r>
            <a:r>
              <a:rPr lang="zh-CN" altLang="en-US" sz="2400" dirty="0">
                <a:solidFill>
                  <a:srgbClr val="000000"/>
                </a:solidFill>
                <a:latin typeface="Verdana"/>
                <a:ea typeface="宋体"/>
              </a:rPr>
              <a:t>人让车</a:t>
            </a:r>
            <a:r>
              <a:rPr lang="en-US" altLang="zh-CN" sz="2400" dirty="0">
                <a:solidFill>
                  <a:srgbClr val="000000"/>
                </a:solidFill>
                <a:latin typeface="Verdana"/>
                <a:ea typeface="宋体"/>
              </a:rPr>
              <a:t>) </a:t>
            </a:r>
            <a:r>
              <a:rPr lang="zh-CN" altLang="en-US" sz="2400" dirty="0" smtClean="0">
                <a:solidFill>
                  <a:srgbClr val="000000"/>
                </a:solidFill>
                <a:latin typeface="Verdana"/>
                <a:ea typeface="宋体"/>
              </a:rPr>
              <a:t>或</a:t>
            </a:r>
            <a:r>
              <a:rPr lang="en-US" altLang="zh-CN" sz="2400" dirty="0">
                <a:solidFill>
                  <a:srgbClr val="000000"/>
                </a:solidFill>
                <a:latin typeface="Verdana"/>
                <a:ea typeface="宋体"/>
              </a:rPr>
              <a:t>(</a:t>
            </a:r>
            <a:r>
              <a:rPr lang="zh-CN" altLang="en-US" sz="2400" dirty="0">
                <a:solidFill>
                  <a:srgbClr val="000000"/>
                </a:solidFill>
                <a:latin typeface="Verdana"/>
                <a:ea typeface="宋体"/>
              </a:rPr>
              <a:t>车让人</a:t>
            </a:r>
            <a:r>
              <a:rPr lang="en-US" altLang="zh-CN" sz="2400" dirty="0">
                <a:solidFill>
                  <a:srgbClr val="000000"/>
                </a:solidFill>
                <a:latin typeface="Verdana"/>
                <a:ea typeface="宋体"/>
              </a:rPr>
              <a:t>) </a:t>
            </a:r>
            <a:r>
              <a:rPr lang="zh-CN" altLang="en-US" sz="2400" dirty="0" smtClean="0">
                <a:solidFill>
                  <a:srgbClr val="000000"/>
                </a:solidFill>
                <a:latin typeface="Verdana"/>
                <a:ea typeface="宋体"/>
              </a:rPr>
              <a:t>的驱动因素；</a:t>
            </a:r>
            <a:r>
              <a:rPr lang="en-US" altLang="zh-CN" sz="2400" dirty="0" smtClean="0">
                <a:solidFill>
                  <a:srgbClr val="000000"/>
                </a:solidFill>
                <a:latin typeface="Verdana"/>
                <a:ea typeface="宋体"/>
              </a:rPr>
              <a:t> </a:t>
            </a:r>
            <a:endParaRPr lang="en-US" altLang="zh-CN" sz="2400" dirty="0">
              <a:solidFill>
                <a:srgbClr val="000000"/>
              </a:solidFill>
              <a:latin typeface="Verdana"/>
              <a:ea typeface="宋体"/>
            </a:endParaRPr>
          </a:p>
          <a:p>
            <a:pPr marL="342900" indent="-342900">
              <a:buFontTx/>
              <a:buBlip>
                <a:blip r:embed="rId3"/>
              </a:buBlip>
            </a:pPr>
            <a:r>
              <a:rPr lang="zh-CN" altLang="en-US" sz="2400" dirty="0">
                <a:solidFill>
                  <a:srgbClr val="000000"/>
                </a:solidFill>
                <a:latin typeface="Verdana"/>
                <a:ea typeface="宋体"/>
              </a:rPr>
              <a:t>无信号灯的交叉路口，</a:t>
            </a:r>
            <a:r>
              <a:rPr lang="zh-CN" altLang="en-US" sz="2400" dirty="0" smtClean="0">
                <a:solidFill>
                  <a:srgbClr val="000000"/>
                </a:solidFill>
                <a:latin typeface="Verdana"/>
                <a:ea typeface="宋体"/>
              </a:rPr>
              <a:t>人车双方为了</a:t>
            </a:r>
            <a:r>
              <a:rPr lang="zh-CN" altLang="en-US" sz="2400" dirty="0">
                <a:solidFill>
                  <a:srgbClr val="000000"/>
                </a:solidFill>
                <a:latin typeface="Verdana"/>
                <a:ea typeface="宋体"/>
              </a:rPr>
              <a:t>形成共同</a:t>
            </a:r>
            <a:r>
              <a:rPr lang="zh-CN" altLang="en-US" sz="2400" dirty="0" smtClean="0">
                <a:solidFill>
                  <a:srgbClr val="000000"/>
                </a:solidFill>
                <a:latin typeface="Verdana"/>
                <a:ea typeface="宋体"/>
              </a:rPr>
              <a:t>知识，首先</a:t>
            </a:r>
            <a:r>
              <a:rPr lang="zh-CN" altLang="en-US" sz="2400" dirty="0">
                <a:solidFill>
                  <a:srgbClr val="000000"/>
                </a:solidFill>
                <a:latin typeface="Verdana"/>
                <a:ea typeface="宋体"/>
              </a:rPr>
              <a:t>根据交通参数情况产生</a:t>
            </a:r>
            <a:r>
              <a:rPr lang="zh-CN" altLang="en-US" sz="2400" dirty="0" smtClean="0">
                <a:solidFill>
                  <a:srgbClr val="000000"/>
                </a:solidFill>
                <a:latin typeface="Verdana"/>
                <a:ea typeface="宋体"/>
              </a:rPr>
              <a:t>各自</a:t>
            </a:r>
            <a:r>
              <a:rPr lang="zh-CN" altLang="en-US" sz="2400" dirty="0">
                <a:solidFill>
                  <a:srgbClr val="000000"/>
                </a:solidFill>
                <a:latin typeface="Verdana"/>
                <a:ea typeface="宋体"/>
              </a:rPr>
              <a:t>的优势</a:t>
            </a:r>
            <a:r>
              <a:rPr lang="zh-CN" altLang="en-US" sz="2400" dirty="0" smtClean="0">
                <a:solidFill>
                  <a:srgbClr val="000000"/>
                </a:solidFill>
                <a:latin typeface="Verdana"/>
                <a:ea typeface="宋体"/>
              </a:rPr>
              <a:t>策略，然后</a:t>
            </a:r>
            <a:r>
              <a:rPr lang="zh-CN" altLang="en-US" sz="2400" dirty="0">
                <a:solidFill>
                  <a:srgbClr val="000000"/>
                </a:solidFill>
                <a:latin typeface="Verdana"/>
                <a:ea typeface="宋体"/>
              </a:rPr>
              <a:t>进行“宣布” 并判断推理对方</a:t>
            </a:r>
            <a:r>
              <a:rPr lang="zh-CN" altLang="en-US" sz="2400" dirty="0" smtClean="0">
                <a:solidFill>
                  <a:srgbClr val="000000"/>
                </a:solidFill>
                <a:latin typeface="Verdana"/>
                <a:ea typeface="宋体"/>
              </a:rPr>
              <a:t>的优势策略，这种</a:t>
            </a:r>
            <a:r>
              <a:rPr lang="zh-CN" altLang="en-US" sz="2400" dirty="0">
                <a:solidFill>
                  <a:srgbClr val="000000"/>
                </a:solidFill>
                <a:latin typeface="Verdana"/>
                <a:ea typeface="宋体"/>
              </a:rPr>
              <a:t>“宣布” 和判断</a:t>
            </a:r>
            <a:r>
              <a:rPr lang="zh-CN" altLang="en-US" sz="2400" dirty="0" smtClean="0">
                <a:solidFill>
                  <a:srgbClr val="000000"/>
                </a:solidFill>
                <a:latin typeface="Verdana"/>
                <a:ea typeface="宋体"/>
              </a:rPr>
              <a:t>推理只能</a:t>
            </a:r>
            <a:r>
              <a:rPr lang="zh-CN" altLang="en-US" sz="2400" dirty="0">
                <a:solidFill>
                  <a:srgbClr val="000000"/>
                </a:solidFill>
                <a:latin typeface="Verdana"/>
                <a:ea typeface="宋体"/>
              </a:rPr>
              <a:t>体现在增速、减速、摁</a:t>
            </a:r>
            <a:r>
              <a:rPr lang="zh-CN" altLang="en-US" sz="2400" dirty="0" smtClean="0">
                <a:solidFill>
                  <a:srgbClr val="000000"/>
                </a:solidFill>
                <a:latin typeface="Verdana"/>
                <a:ea typeface="宋体"/>
              </a:rPr>
              <a:t>喇叭、打手势等行为上，</a:t>
            </a:r>
            <a:r>
              <a:rPr lang="en-US" altLang="zh-CN" sz="2400" dirty="0" smtClean="0">
                <a:solidFill>
                  <a:srgbClr val="000000"/>
                </a:solidFill>
                <a:latin typeface="Verdana"/>
                <a:ea typeface="宋体"/>
              </a:rPr>
              <a:t> </a:t>
            </a:r>
            <a:r>
              <a:rPr lang="zh-CN" altLang="en-US" sz="2400" dirty="0">
                <a:solidFill>
                  <a:srgbClr val="000000"/>
                </a:solidFill>
                <a:latin typeface="Verdana"/>
                <a:ea typeface="宋体"/>
              </a:rPr>
              <a:t>这种交互的“宣布” 和判断推理可能不止</a:t>
            </a:r>
            <a:r>
              <a:rPr lang="zh-CN" altLang="en-US" sz="2400" dirty="0" smtClean="0">
                <a:solidFill>
                  <a:srgbClr val="000000"/>
                </a:solidFill>
                <a:latin typeface="Verdana"/>
                <a:ea typeface="宋体"/>
              </a:rPr>
              <a:t>一轮</a:t>
            </a:r>
            <a:r>
              <a:rPr lang="en-US" altLang="zh-CN" sz="2400" dirty="0">
                <a:solidFill>
                  <a:srgbClr val="000000"/>
                </a:solidFill>
                <a:latin typeface="Verdana"/>
                <a:ea typeface="宋体"/>
              </a:rPr>
              <a:t>, </a:t>
            </a:r>
            <a:r>
              <a:rPr lang="zh-CN" altLang="en-US" sz="2400" dirty="0">
                <a:solidFill>
                  <a:srgbClr val="000000"/>
                </a:solidFill>
                <a:latin typeface="Verdana"/>
                <a:ea typeface="宋体"/>
              </a:rPr>
              <a:t>有时须经过多轮博弈才能形成共同知识</a:t>
            </a:r>
            <a:r>
              <a:rPr lang="en-US" altLang="zh-CN" sz="2400" dirty="0">
                <a:solidFill>
                  <a:srgbClr val="000000"/>
                </a:solidFill>
                <a:latin typeface="Verdana"/>
                <a:ea typeface="宋体"/>
              </a:rPr>
              <a:t>, </a:t>
            </a:r>
            <a:r>
              <a:rPr lang="zh-CN" altLang="en-US" sz="2400" dirty="0" smtClean="0">
                <a:solidFill>
                  <a:srgbClr val="000000"/>
                </a:solidFill>
                <a:latin typeface="Verdana"/>
                <a:ea typeface="宋体"/>
              </a:rPr>
              <a:t>甚至无法</a:t>
            </a:r>
            <a:r>
              <a:rPr lang="zh-CN" altLang="en-US" sz="2400" dirty="0">
                <a:solidFill>
                  <a:srgbClr val="000000"/>
                </a:solidFill>
                <a:latin typeface="Verdana"/>
                <a:ea typeface="宋体"/>
              </a:rPr>
              <a:t>形成共同知识</a:t>
            </a:r>
            <a:r>
              <a:rPr lang="en-US" altLang="zh-CN" sz="2400" dirty="0">
                <a:solidFill>
                  <a:srgbClr val="000000"/>
                </a:solidFill>
                <a:latin typeface="Verdana"/>
                <a:ea typeface="宋体"/>
              </a:rPr>
              <a:t>.</a:t>
            </a:r>
            <a:r>
              <a:rPr lang="zh-CN" altLang="en-US" sz="2400" dirty="0" smtClean="0">
                <a:solidFill>
                  <a:srgbClr val="000000"/>
                </a:solidFill>
                <a:latin typeface="Verdana"/>
                <a:ea typeface="宋体"/>
              </a:rPr>
              <a:t>。</a:t>
            </a:r>
            <a:endParaRPr lang="en-US" altLang="zh-CN" sz="2400" dirty="0">
              <a:solidFill>
                <a:srgbClr val="000000"/>
              </a:solidFill>
              <a:latin typeface="Verdana"/>
              <a:ea typeface="宋体"/>
            </a:endParaRPr>
          </a:p>
        </p:txBody>
      </p:sp>
    </p:spTree>
    <p:extLst>
      <p:ext uri="{BB962C8B-B14F-4D97-AF65-F5344CB8AC3E}">
        <p14:creationId xmlns:p14="http://schemas.microsoft.com/office/powerpoint/2010/main" val="257163602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to="" calcmode="lin" valueType="num">
                                      <p:cBhvr>
                                        <p:cTn id="7" dur="1" fill="hold"/>
                                        <p:tgtEl>
                                          <p:spTgt spid="86"/>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nvGrpSpPr>
          <p:cNvPr id="86" name="组合 27"/>
          <p:cNvGrpSpPr>
            <a:grpSpLocks/>
          </p:cNvGrpSpPr>
          <p:nvPr/>
        </p:nvGrpSpPr>
        <p:grpSpPr bwMode="auto">
          <a:xfrm>
            <a:off x="268446" y="925091"/>
            <a:ext cx="7815140" cy="646331"/>
            <a:chOff x="0" y="0"/>
            <a:chExt cx="7654149" cy="646253"/>
          </a:xfrm>
        </p:grpSpPr>
        <p:sp>
          <p:nvSpPr>
            <p:cNvPr id="88" name="TextBox 11"/>
            <p:cNvSpPr>
              <a:spLocks noChangeArrowheads="1"/>
            </p:cNvSpPr>
            <p:nvPr/>
          </p:nvSpPr>
          <p:spPr bwMode="auto">
            <a:xfrm flipH="1">
              <a:off x="575510" y="134475"/>
              <a:ext cx="7078639" cy="4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algn="just">
                <a:buFont typeface="Arial" pitchFamily="34" charset="0"/>
                <a:buNone/>
              </a:pPr>
              <a:r>
                <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rPr>
                <a:t>优势策略产生</a:t>
              </a:r>
              <a:r>
                <a:rPr lang="zh-CN" altLang="en-US" sz="2400" b="1" dirty="0" smtClean="0">
                  <a:solidFill>
                    <a:srgbClr val="3F3F3F"/>
                  </a:solidFill>
                  <a:latin typeface="黑体" panose="02010609060101010101" pitchFamily="49" charset="-122"/>
                  <a:ea typeface="黑体" panose="02010609060101010101" pitchFamily="49" charset="-122"/>
                  <a:sym typeface="微软雅黑" pitchFamily="34" charset="-122"/>
                </a:rPr>
                <a:t>机理及评判方法</a:t>
              </a:r>
              <a:endPar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endParaRPr>
            </a:p>
          </p:txBody>
        </p:sp>
        <p:sp>
          <p:nvSpPr>
            <p:cNvPr id="91" name="TextBox 32"/>
            <p:cNvSpPr>
              <a:spLocks noChangeArrowheads="1"/>
            </p:cNvSpPr>
            <p:nvPr/>
          </p:nvSpPr>
          <p:spPr bwMode="auto">
            <a:xfrm>
              <a:off x="0" y="0"/>
              <a:ext cx="444618" cy="646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itchFamily="34" charset="0"/>
                <a:buNone/>
              </a:pPr>
              <a:r>
                <a:rPr lang="en-US" altLang="zh-CN" sz="3600" dirty="0" smtClean="0">
                  <a:solidFill>
                    <a:srgbClr val="F49022"/>
                  </a:solidFill>
                  <a:latin typeface="Dotum" pitchFamily="34" charset="-127"/>
                  <a:ea typeface="Dotum" pitchFamily="34" charset="-127"/>
                  <a:sym typeface="方正兰亭粗黑_GBK" charset="-122"/>
                </a:rPr>
                <a:t>B</a:t>
              </a:r>
              <a:endParaRPr lang="zh-CN" altLang="en-US" sz="3600" dirty="0">
                <a:solidFill>
                  <a:srgbClr val="F49022"/>
                </a:solidFill>
                <a:latin typeface="Dotum" pitchFamily="34" charset="-127"/>
                <a:ea typeface="Dotum" pitchFamily="34" charset="-127"/>
                <a:sym typeface="方正兰亭粗黑_GBK" charset="-122"/>
              </a:endParaRPr>
            </a:p>
          </p:txBody>
        </p:sp>
        <p:sp>
          <p:nvSpPr>
            <p:cNvPr id="92" name="矩形 33"/>
            <p:cNvSpPr>
              <a:spLocks noChangeArrowheads="1"/>
            </p:cNvSpPr>
            <p:nvPr/>
          </p:nvSpPr>
          <p:spPr bwMode="auto">
            <a:xfrm>
              <a:off x="90144" y="583024"/>
              <a:ext cx="7086792" cy="45713"/>
            </a:xfrm>
            <a:prstGeom prst="rect">
              <a:avLst/>
            </a:prstGeom>
            <a:solidFill>
              <a:srgbClr val="F49022"/>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grpSp>
      <p:sp>
        <p:nvSpPr>
          <p:cNvPr id="33" name="标题 1"/>
          <p:cNvSpPr>
            <a:spLocks noGrp="1"/>
          </p:cNvSpPr>
          <p:nvPr>
            <p:ph type="title"/>
          </p:nvPr>
        </p:nvSpPr>
        <p:spPr>
          <a:xfrm>
            <a:off x="683568" y="162460"/>
            <a:ext cx="2741856" cy="277143"/>
          </a:xfrm>
        </p:spPr>
        <p:txBody>
          <a:bodyPr/>
          <a:lstStyle/>
          <a:p>
            <a:r>
              <a:rPr lang="zh-CN" altLang="en-US" sz="1800" b="1" dirty="0"/>
              <a:t>策略（</a:t>
            </a:r>
            <a:r>
              <a:rPr lang="en-US" altLang="zh-CN" sz="1800" b="1" dirty="0" smtClean="0"/>
              <a:t>strategies</a:t>
            </a:r>
            <a:r>
              <a:rPr lang="zh-CN" altLang="en-US" sz="1800" b="1" dirty="0" smtClean="0"/>
              <a:t>）</a:t>
            </a:r>
            <a:endParaRPr lang="zh-CN" altLang="en-US" sz="1800" b="1" dirty="0"/>
          </a:p>
        </p:txBody>
      </p:sp>
      <p:sp>
        <p:nvSpPr>
          <p:cNvPr id="2" name="矩形 1"/>
          <p:cNvSpPr/>
          <p:nvPr/>
        </p:nvSpPr>
        <p:spPr>
          <a:xfrm>
            <a:off x="453608" y="1707654"/>
            <a:ext cx="7862808" cy="1569660"/>
          </a:xfrm>
          <a:prstGeom prst="rect">
            <a:avLst/>
          </a:prstGeom>
        </p:spPr>
        <p:txBody>
          <a:bodyPr wrap="square">
            <a:spAutoFit/>
          </a:bodyPr>
          <a:lstStyle/>
          <a:p>
            <a:r>
              <a:rPr lang="en-US" altLang="zh-CN" sz="2400" b="1" dirty="0" smtClean="0">
                <a:solidFill>
                  <a:srgbClr val="C00000"/>
                </a:solidFill>
              </a:rPr>
              <a:t> </a:t>
            </a:r>
            <a:r>
              <a:rPr lang="en-US" altLang="zh-CN" sz="2400" dirty="0" smtClean="0"/>
              <a:t>1 </a:t>
            </a:r>
            <a:r>
              <a:rPr lang="zh-CN" altLang="zh-CN" sz="2400" spc="20" dirty="0" smtClean="0">
                <a:solidFill>
                  <a:srgbClr val="000000"/>
                </a:solidFill>
                <a:ea typeface="宋体"/>
                <a:cs typeface="宋体"/>
              </a:rPr>
              <a:t>首先定义</a:t>
            </a:r>
            <a:r>
              <a:rPr lang="zh-CN" altLang="zh-CN" sz="2400" spc="-125" dirty="0" smtClean="0">
                <a:solidFill>
                  <a:srgbClr val="000000"/>
                </a:solidFill>
                <a:ea typeface="Times New Roman"/>
              </a:rPr>
              <a:t> </a:t>
            </a:r>
            <a:r>
              <a:rPr lang="ru-RU" altLang="zh-CN" sz="2400" dirty="0" smtClean="0">
                <a:solidFill>
                  <a:srgbClr val="000000"/>
                </a:solidFill>
                <a:latin typeface="UWDRDN+LMRoman10-Regular-Identi"/>
                <a:ea typeface="宋体"/>
                <a:cs typeface="Times New Roman"/>
              </a:rPr>
              <a:t>4</a:t>
            </a:r>
            <a:r>
              <a:rPr lang="ru-RU" altLang="zh-CN" sz="2400" spc="-105" dirty="0" smtClean="0">
                <a:solidFill>
                  <a:srgbClr val="000000"/>
                </a:solidFill>
                <a:latin typeface="Times New Roman"/>
                <a:ea typeface="宋体"/>
              </a:rPr>
              <a:t> </a:t>
            </a:r>
            <a:r>
              <a:rPr lang="zh-CN" altLang="zh-CN" sz="2400" spc="20" dirty="0" smtClean="0">
                <a:solidFill>
                  <a:srgbClr val="000000"/>
                </a:solidFill>
                <a:ea typeface="宋体"/>
                <a:cs typeface="宋体"/>
              </a:rPr>
              <a:t>个时间参数</a:t>
            </a:r>
            <a:r>
              <a:rPr lang="en-US" altLang="zh-CN" sz="2400" spc="20" dirty="0" smtClean="0">
                <a:solidFill>
                  <a:srgbClr val="000000"/>
                </a:solidFill>
                <a:ea typeface="宋体"/>
                <a:cs typeface="宋体"/>
              </a:rPr>
              <a:t>     </a:t>
            </a:r>
            <a:r>
              <a:rPr lang="ru-RU" altLang="zh-CN" sz="2400" dirty="0" smtClean="0">
                <a:solidFill>
                  <a:srgbClr val="000000"/>
                </a:solidFill>
                <a:latin typeface="UWDRDN+LMRoman10-Regular-Identi"/>
                <a:ea typeface="宋体"/>
                <a:cs typeface="Times New Roman"/>
              </a:rPr>
              <a:t>,</a:t>
            </a:r>
            <a:r>
              <a:rPr lang="ru-RU" altLang="zh-CN" sz="2400" spc="120" dirty="0" smtClean="0">
                <a:solidFill>
                  <a:srgbClr val="000000"/>
                </a:solidFill>
                <a:latin typeface="Times New Roman"/>
                <a:ea typeface="宋体"/>
              </a:rPr>
              <a:t> </a:t>
            </a:r>
            <a:r>
              <a:rPr lang="en-US" altLang="zh-CN" sz="2400" spc="120" dirty="0" smtClean="0">
                <a:solidFill>
                  <a:srgbClr val="000000"/>
                </a:solidFill>
                <a:latin typeface="Times New Roman"/>
                <a:ea typeface="宋体"/>
              </a:rPr>
              <a:t>  </a:t>
            </a:r>
            <a:r>
              <a:rPr lang="ru-RU" altLang="zh-CN" sz="2400" dirty="0" smtClean="0">
                <a:solidFill>
                  <a:srgbClr val="000000"/>
                </a:solidFill>
                <a:latin typeface="UWDRDN+LMRoman10-Regular-Identi"/>
                <a:ea typeface="宋体"/>
                <a:cs typeface="Times New Roman"/>
              </a:rPr>
              <a:t>,</a:t>
            </a:r>
            <a:r>
              <a:rPr lang="ru-RU" altLang="zh-CN" sz="2400" spc="120" dirty="0" smtClean="0">
                <a:solidFill>
                  <a:srgbClr val="000000"/>
                </a:solidFill>
                <a:latin typeface="Times New Roman"/>
                <a:ea typeface="宋体"/>
              </a:rPr>
              <a:t> </a:t>
            </a:r>
            <a:r>
              <a:rPr lang="en-US" altLang="zh-CN" sz="2400" spc="145" dirty="0" smtClean="0">
                <a:solidFill>
                  <a:srgbClr val="000000"/>
                </a:solidFill>
                <a:latin typeface="VGJONV+CMMI10"/>
                <a:ea typeface="宋体"/>
                <a:cs typeface="Times New Roman"/>
              </a:rPr>
              <a:t>  </a:t>
            </a:r>
            <a:r>
              <a:rPr lang="zh-CN" altLang="zh-CN" sz="2400" dirty="0" smtClean="0">
                <a:solidFill>
                  <a:srgbClr val="000000"/>
                </a:solidFill>
                <a:ea typeface="宋体"/>
                <a:cs typeface="宋体"/>
              </a:rPr>
              <a:t>和</a:t>
            </a:r>
            <a:r>
              <a:rPr lang="zh-CN" altLang="zh-CN" sz="2400" spc="-105" dirty="0" smtClean="0">
                <a:solidFill>
                  <a:srgbClr val="000000"/>
                </a:solidFill>
                <a:ea typeface="Times New Roman"/>
              </a:rPr>
              <a:t> </a:t>
            </a:r>
            <a:r>
              <a:rPr lang="en-US" altLang="zh-CN" sz="2400" spc="145" dirty="0" smtClean="0">
                <a:solidFill>
                  <a:srgbClr val="000000"/>
                </a:solidFill>
                <a:latin typeface="VGJONV+CMMI10"/>
                <a:ea typeface="宋体"/>
                <a:cs typeface="Times New Roman"/>
              </a:rPr>
              <a:t>  </a:t>
            </a:r>
            <a:r>
              <a:rPr lang="ru-RU" altLang="zh-CN" sz="2400" dirty="0" smtClean="0">
                <a:solidFill>
                  <a:srgbClr val="000000"/>
                </a:solidFill>
                <a:latin typeface="UWDRDN+LMRoman10-Regular-Identi"/>
                <a:ea typeface="宋体"/>
                <a:cs typeface="Times New Roman"/>
              </a:rPr>
              <a:t>,</a:t>
            </a:r>
            <a:r>
              <a:rPr lang="ru-RU" altLang="zh-CN" sz="2400" spc="120" dirty="0" smtClean="0">
                <a:solidFill>
                  <a:srgbClr val="000000"/>
                </a:solidFill>
                <a:latin typeface="Times New Roman"/>
                <a:ea typeface="宋体"/>
              </a:rPr>
              <a:t> </a:t>
            </a:r>
            <a:r>
              <a:rPr lang="zh-CN" altLang="zh-CN" sz="2400" dirty="0" smtClean="0">
                <a:solidFill>
                  <a:srgbClr val="000000"/>
                </a:solidFill>
                <a:ea typeface="宋体"/>
                <a:cs typeface="宋体"/>
              </a:rPr>
              <a:t>其</a:t>
            </a:r>
            <a:r>
              <a:rPr lang="zh-CN" altLang="en-US" sz="2400" dirty="0" smtClean="0">
                <a:solidFill>
                  <a:srgbClr val="000000"/>
                </a:solidFill>
                <a:ea typeface="宋体"/>
                <a:cs typeface="宋体"/>
              </a:rPr>
              <a:t>中，     和</a:t>
            </a:r>
            <a:endParaRPr lang="en-US" altLang="zh-CN" sz="2400" dirty="0" smtClean="0">
              <a:solidFill>
                <a:srgbClr val="000000"/>
              </a:solidFill>
              <a:ea typeface="宋体"/>
              <a:cs typeface="宋体"/>
            </a:endParaRPr>
          </a:p>
          <a:p>
            <a:r>
              <a:rPr lang="zh-CN" altLang="en-US" sz="2400" dirty="0">
                <a:solidFill>
                  <a:srgbClr val="000000"/>
                </a:solidFill>
                <a:ea typeface="宋体"/>
                <a:cs typeface="宋体"/>
              </a:rPr>
              <a:t>分别为行人和机动车根据交通参数估 算出的自身通过冲突区域的时间</a:t>
            </a:r>
            <a:r>
              <a:rPr lang="en-US" altLang="zh-CN" sz="2400" dirty="0">
                <a:solidFill>
                  <a:srgbClr val="000000"/>
                </a:solidFill>
                <a:ea typeface="宋体"/>
                <a:cs typeface="宋体"/>
              </a:rPr>
              <a:t>, </a:t>
            </a:r>
            <a:r>
              <a:rPr lang="en-US" altLang="zh-CN" sz="2400" dirty="0" smtClean="0">
                <a:solidFill>
                  <a:srgbClr val="000000"/>
                </a:solidFill>
                <a:ea typeface="宋体"/>
                <a:cs typeface="宋体"/>
              </a:rPr>
              <a:t>    </a:t>
            </a:r>
            <a:r>
              <a:rPr lang="zh-CN" altLang="en-US" sz="2400" dirty="0" smtClean="0">
                <a:solidFill>
                  <a:srgbClr val="000000"/>
                </a:solidFill>
                <a:ea typeface="宋体"/>
                <a:cs typeface="宋体"/>
              </a:rPr>
              <a:t>和 </a:t>
            </a:r>
            <a:r>
              <a:rPr lang="en-US" altLang="zh-CN" sz="2400" dirty="0" smtClean="0">
                <a:solidFill>
                  <a:srgbClr val="000000"/>
                </a:solidFill>
                <a:ea typeface="宋体"/>
                <a:cs typeface="宋体"/>
              </a:rPr>
              <a:t>   </a:t>
            </a:r>
            <a:r>
              <a:rPr lang="zh-CN" altLang="en-US" sz="2400" dirty="0">
                <a:solidFill>
                  <a:srgbClr val="000000"/>
                </a:solidFill>
                <a:ea typeface="宋体"/>
                <a:cs typeface="宋体"/>
              </a:rPr>
              <a:t>分别为 行人和机动车根据交通参数估算出的对方到达冲突区域的时间</a:t>
            </a:r>
            <a:r>
              <a:rPr lang="en-US" altLang="zh-CN" sz="2400" dirty="0">
                <a:solidFill>
                  <a:srgbClr val="000000"/>
                </a:solidFill>
                <a:ea typeface="宋体"/>
                <a:cs typeface="宋体"/>
              </a:rPr>
              <a:t>; </a:t>
            </a:r>
            <a:endParaRPr lang="en-US" altLang="zh-CN" sz="2400" dirty="0" smtClean="0">
              <a:solidFill>
                <a:srgbClr val="000000"/>
              </a:solidFill>
              <a:ea typeface="宋体"/>
              <a:cs typeface="宋体"/>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1736115014"/>
              </p:ext>
            </p:extLst>
          </p:nvPr>
        </p:nvGraphicFramePr>
        <p:xfrm>
          <a:off x="3898652" y="1707654"/>
          <a:ext cx="313308" cy="412247"/>
        </p:xfrm>
        <a:graphic>
          <a:graphicData uri="http://schemas.openxmlformats.org/presentationml/2006/ole">
            <mc:AlternateContent xmlns:mc="http://schemas.openxmlformats.org/markup-compatibility/2006">
              <mc:Choice xmlns:v="urn:schemas-microsoft-com:vml" Requires="v">
                <p:oleObj spid="_x0000_s1802" name="Equation" r:id="rId4" imgW="241200" imgH="317160" progId="Equation.DSMT4">
                  <p:embed/>
                </p:oleObj>
              </mc:Choice>
              <mc:Fallback>
                <p:oleObj name="Equation" r:id="rId4" imgW="241200" imgH="317160" progId="Equation.DSMT4">
                  <p:embed/>
                  <p:pic>
                    <p:nvPicPr>
                      <p:cNvPr id="0" name=""/>
                      <p:cNvPicPr/>
                      <p:nvPr/>
                    </p:nvPicPr>
                    <p:blipFill>
                      <a:blip r:embed="rId5"/>
                      <a:stretch>
                        <a:fillRect/>
                      </a:stretch>
                    </p:blipFill>
                    <p:spPr>
                      <a:xfrm>
                        <a:off x="3898652" y="1707654"/>
                        <a:ext cx="313308" cy="412247"/>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668181778"/>
              </p:ext>
            </p:extLst>
          </p:nvPr>
        </p:nvGraphicFramePr>
        <p:xfrm>
          <a:off x="4338638" y="1716088"/>
          <a:ext cx="296862" cy="395287"/>
        </p:xfrm>
        <a:graphic>
          <a:graphicData uri="http://schemas.openxmlformats.org/presentationml/2006/ole">
            <mc:AlternateContent xmlns:mc="http://schemas.openxmlformats.org/markup-compatibility/2006">
              <mc:Choice xmlns:v="urn:schemas-microsoft-com:vml" Requires="v">
                <p:oleObj spid="_x0000_s1803" name="Equation" r:id="rId6" imgW="228600" imgH="304560" progId="Equation.DSMT4">
                  <p:embed/>
                </p:oleObj>
              </mc:Choice>
              <mc:Fallback>
                <p:oleObj name="Equation" r:id="rId6" imgW="228600" imgH="304560" progId="Equation.DSMT4">
                  <p:embed/>
                  <p:pic>
                    <p:nvPicPr>
                      <p:cNvPr id="0" name="对象 7"/>
                      <p:cNvPicPr>
                        <a:picLocks noChangeAspect="1" noChangeArrowheads="1"/>
                      </p:cNvPicPr>
                      <p:nvPr/>
                    </p:nvPicPr>
                    <p:blipFill>
                      <a:blip r:embed="rId7"/>
                      <a:srcRect/>
                      <a:stretch>
                        <a:fillRect/>
                      </a:stretch>
                    </p:blipFill>
                    <p:spPr bwMode="auto">
                      <a:xfrm>
                        <a:off x="4338638" y="1716088"/>
                        <a:ext cx="296862" cy="395287"/>
                      </a:xfrm>
                      <a:prstGeom prst="rect">
                        <a:avLst/>
                      </a:prstGeom>
                      <a:noFill/>
                      <a:ln>
                        <a:noFill/>
                      </a:ln>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2076754258"/>
              </p:ext>
            </p:extLst>
          </p:nvPr>
        </p:nvGraphicFramePr>
        <p:xfrm>
          <a:off x="4851400" y="1716088"/>
          <a:ext cx="312738" cy="395287"/>
        </p:xfrm>
        <a:graphic>
          <a:graphicData uri="http://schemas.openxmlformats.org/presentationml/2006/ole">
            <mc:AlternateContent xmlns:mc="http://schemas.openxmlformats.org/markup-compatibility/2006">
              <mc:Choice xmlns:v="urn:schemas-microsoft-com:vml" Requires="v">
                <p:oleObj spid="_x0000_s1804" name="Equation" r:id="rId8" imgW="241200" imgH="304560" progId="Equation.DSMT4">
                  <p:embed/>
                </p:oleObj>
              </mc:Choice>
              <mc:Fallback>
                <p:oleObj name="Equation" r:id="rId8" imgW="241200" imgH="304560" progId="Equation.DSMT4">
                  <p:embed/>
                  <p:pic>
                    <p:nvPicPr>
                      <p:cNvPr id="0" name=""/>
                      <p:cNvPicPr>
                        <a:picLocks noChangeAspect="1" noChangeArrowheads="1"/>
                      </p:cNvPicPr>
                      <p:nvPr/>
                    </p:nvPicPr>
                    <p:blipFill>
                      <a:blip r:embed="rId9"/>
                      <a:srcRect/>
                      <a:stretch>
                        <a:fillRect/>
                      </a:stretch>
                    </p:blipFill>
                    <p:spPr bwMode="auto">
                      <a:xfrm>
                        <a:off x="4851400" y="1716088"/>
                        <a:ext cx="312738"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1550323189"/>
              </p:ext>
            </p:extLst>
          </p:nvPr>
        </p:nvGraphicFramePr>
        <p:xfrm>
          <a:off x="5572125" y="1708150"/>
          <a:ext cx="314325" cy="411163"/>
        </p:xfrm>
        <a:graphic>
          <a:graphicData uri="http://schemas.openxmlformats.org/presentationml/2006/ole">
            <mc:AlternateContent xmlns:mc="http://schemas.openxmlformats.org/markup-compatibility/2006">
              <mc:Choice xmlns:v="urn:schemas-microsoft-com:vml" Requires="v">
                <p:oleObj spid="_x0000_s1805" name="Equation" r:id="rId10" imgW="241200" imgH="317160" progId="Equation.DSMT4">
                  <p:embed/>
                </p:oleObj>
              </mc:Choice>
              <mc:Fallback>
                <p:oleObj name="Equation" r:id="rId10" imgW="241200" imgH="317160" progId="Equation.DSMT4">
                  <p:embed/>
                  <p:pic>
                    <p:nvPicPr>
                      <p:cNvPr id="0" name=""/>
                      <p:cNvPicPr>
                        <a:picLocks noChangeAspect="1" noChangeArrowheads="1"/>
                      </p:cNvPicPr>
                      <p:nvPr/>
                    </p:nvPicPr>
                    <p:blipFill>
                      <a:blip r:embed="rId11"/>
                      <a:srcRect/>
                      <a:stretch>
                        <a:fillRect/>
                      </a:stretch>
                    </p:blipFill>
                    <p:spPr bwMode="auto">
                      <a:xfrm>
                        <a:off x="5572125" y="1708150"/>
                        <a:ext cx="3143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4203590095"/>
              </p:ext>
            </p:extLst>
          </p:nvPr>
        </p:nvGraphicFramePr>
        <p:xfrm>
          <a:off x="7067004" y="1707654"/>
          <a:ext cx="313308" cy="412247"/>
        </p:xfrm>
        <a:graphic>
          <a:graphicData uri="http://schemas.openxmlformats.org/presentationml/2006/ole">
            <mc:AlternateContent xmlns:mc="http://schemas.openxmlformats.org/markup-compatibility/2006">
              <mc:Choice xmlns:v="urn:schemas-microsoft-com:vml" Requires="v">
                <p:oleObj spid="_x0000_s1806" name="Equation" r:id="rId12" imgW="241200" imgH="317160" progId="Equation.DSMT4">
                  <p:embed/>
                </p:oleObj>
              </mc:Choice>
              <mc:Fallback>
                <p:oleObj name="Equation" r:id="rId12" imgW="241200" imgH="317160" progId="Equation.DSMT4">
                  <p:embed/>
                  <p:pic>
                    <p:nvPicPr>
                      <p:cNvPr id="0" name=""/>
                      <p:cNvPicPr/>
                      <p:nvPr/>
                    </p:nvPicPr>
                    <p:blipFill>
                      <a:blip r:embed="rId5"/>
                      <a:stretch>
                        <a:fillRect/>
                      </a:stretch>
                    </p:blipFill>
                    <p:spPr>
                      <a:xfrm>
                        <a:off x="7067004" y="1707654"/>
                        <a:ext cx="313308" cy="412247"/>
                      </a:xfrm>
                      <a:prstGeom prst="rect">
                        <a:avLst/>
                      </a:prstGeom>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3632286041"/>
              </p:ext>
            </p:extLst>
          </p:nvPr>
        </p:nvGraphicFramePr>
        <p:xfrm>
          <a:off x="7803530" y="1716088"/>
          <a:ext cx="296862" cy="395287"/>
        </p:xfrm>
        <a:graphic>
          <a:graphicData uri="http://schemas.openxmlformats.org/presentationml/2006/ole">
            <mc:AlternateContent xmlns:mc="http://schemas.openxmlformats.org/markup-compatibility/2006">
              <mc:Choice xmlns:v="urn:schemas-microsoft-com:vml" Requires="v">
                <p:oleObj spid="_x0000_s1807" name="Equation" r:id="rId13" imgW="228600" imgH="304560" progId="Equation.DSMT4">
                  <p:embed/>
                </p:oleObj>
              </mc:Choice>
              <mc:Fallback>
                <p:oleObj name="Equation" r:id="rId13" imgW="228600" imgH="304560" progId="Equation.DSMT4">
                  <p:embed/>
                  <p:pic>
                    <p:nvPicPr>
                      <p:cNvPr id="0" name=""/>
                      <p:cNvPicPr>
                        <a:picLocks noChangeAspect="1" noChangeArrowheads="1"/>
                      </p:cNvPicPr>
                      <p:nvPr/>
                    </p:nvPicPr>
                    <p:blipFill>
                      <a:blip r:embed="rId7"/>
                      <a:srcRect/>
                      <a:stretch>
                        <a:fillRect/>
                      </a:stretch>
                    </p:blipFill>
                    <p:spPr bwMode="auto">
                      <a:xfrm>
                        <a:off x="7803530" y="1716088"/>
                        <a:ext cx="296862" cy="395287"/>
                      </a:xfrm>
                      <a:prstGeom prst="rect">
                        <a:avLst/>
                      </a:prstGeom>
                      <a:noFill/>
                      <a:ln>
                        <a:noFill/>
                      </a:ln>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57328621"/>
              </p:ext>
            </p:extLst>
          </p:nvPr>
        </p:nvGraphicFramePr>
        <p:xfrm>
          <a:off x="2483768" y="2427734"/>
          <a:ext cx="314325" cy="411163"/>
        </p:xfrm>
        <a:graphic>
          <a:graphicData uri="http://schemas.openxmlformats.org/presentationml/2006/ole">
            <mc:AlternateContent xmlns:mc="http://schemas.openxmlformats.org/markup-compatibility/2006">
              <mc:Choice xmlns:v="urn:schemas-microsoft-com:vml" Requires="v">
                <p:oleObj spid="_x0000_s1808" name="Equation" r:id="rId14" imgW="241200" imgH="317160" progId="Equation.DSMT4">
                  <p:embed/>
                </p:oleObj>
              </mc:Choice>
              <mc:Fallback>
                <p:oleObj name="Equation" r:id="rId14" imgW="241200" imgH="317160" progId="Equation.DSMT4">
                  <p:embed/>
                  <p:pic>
                    <p:nvPicPr>
                      <p:cNvPr id="0" name=""/>
                      <p:cNvPicPr>
                        <a:picLocks noChangeAspect="1" noChangeArrowheads="1"/>
                      </p:cNvPicPr>
                      <p:nvPr/>
                    </p:nvPicPr>
                    <p:blipFill>
                      <a:blip r:embed="rId11"/>
                      <a:srcRect/>
                      <a:stretch>
                        <a:fillRect/>
                      </a:stretch>
                    </p:blipFill>
                    <p:spPr bwMode="auto">
                      <a:xfrm>
                        <a:off x="2483768" y="2427734"/>
                        <a:ext cx="3143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1435397634"/>
              </p:ext>
            </p:extLst>
          </p:nvPr>
        </p:nvGraphicFramePr>
        <p:xfrm>
          <a:off x="3059832" y="2427734"/>
          <a:ext cx="312738" cy="395287"/>
        </p:xfrm>
        <a:graphic>
          <a:graphicData uri="http://schemas.openxmlformats.org/presentationml/2006/ole">
            <mc:AlternateContent xmlns:mc="http://schemas.openxmlformats.org/markup-compatibility/2006">
              <mc:Choice xmlns:v="urn:schemas-microsoft-com:vml" Requires="v">
                <p:oleObj spid="_x0000_s1809" name="Equation" r:id="rId15" imgW="241200" imgH="304560" progId="Equation.DSMT4">
                  <p:embed/>
                </p:oleObj>
              </mc:Choice>
              <mc:Fallback>
                <p:oleObj name="Equation" r:id="rId15" imgW="241200" imgH="304560" progId="Equation.DSMT4">
                  <p:embed/>
                  <p:pic>
                    <p:nvPicPr>
                      <p:cNvPr id="0" name=""/>
                      <p:cNvPicPr>
                        <a:picLocks noChangeAspect="1" noChangeArrowheads="1"/>
                      </p:cNvPicPr>
                      <p:nvPr/>
                    </p:nvPicPr>
                    <p:blipFill>
                      <a:blip r:embed="rId9"/>
                      <a:srcRect/>
                      <a:stretch>
                        <a:fillRect/>
                      </a:stretch>
                    </p:blipFill>
                    <p:spPr bwMode="auto">
                      <a:xfrm>
                        <a:off x="3059832" y="2427734"/>
                        <a:ext cx="312738"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1598832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to="" calcmode="lin" valueType="num">
                                      <p:cBhvr>
                                        <p:cTn id="7" dur="1" fill="hold"/>
                                        <p:tgtEl>
                                          <p:spTgt spid="86"/>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nvGrpSpPr>
          <p:cNvPr id="86" name="组合 27"/>
          <p:cNvGrpSpPr>
            <a:grpSpLocks/>
          </p:cNvGrpSpPr>
          <p:nvPr/>
        </p:nvGrpSpPr>
        <p:grpSpPr bwMode="auto">
          <a:xfrm>
            <a:off x="268446" y="925091"/>
            <a:ext cx="7815140" cy="646331"/>
            <a:chOff x="0" y="0"/>
            <a:chExt cx="7654149" cy="646253"/>
          </a:xfrm>
        </p:grpSpPr>
        <p:sp>
          <p:nvSpPr>
            <p:cNvPr id="88" name="TextBox 11"/>
            <p:cNvSpPr>
              <a:spLocks noChangeArrowheads="1"/>
            </p:cNvSpPr>
            <p:nvPr/>
          </p:nvSpPr>
          <p:spPr bwMode="auto">
            <a:xfrm flipH="1">
              <a:off x="575510" y="134475"/>
              <a:ext cx="7078639" cy="4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algn="just">
                <a:buFont typeface="Arial" pitchFamily="34" charset="0"/>
                <a:buNone/>
              </a:pPr>
              <a:r>
                <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rPr>
                <a:t>优势策略产生</a:t>
              </a:r>
              <a:r>
                <a:rPr lang="zh-CN" altLang="en-US" sz="2400" b="1" dirty="0" smtClean="0">
                  <a:solidFill>
                    <a:srgbClr val="3F3F3F"/>
                  </a:solidFill>
                  <a:latin typeface="黑体" panose="02010609060101010101" pitchFamily="49" charset="-122"/>
                  <a:ea typeface="黑体" panose="02010609060101010101" pitchFamily="49" charset="-122"/>
                  <a:sym typeface="微软雅黑" pitchFamily="34" charset="-122"/>
                </a:rPr>
                <a:t>机理及评判方法</a:t>
              </a:r>
              <a:endPar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endParaRPr>
            </a:p>
          </p:txBody>
        </p:sp>
        <p:sp>
          <p:nvSpPr>
            <p:cNvPr id="91" name="TextBox 32"/>
            <p:cNvSpPr>
              <a:spLocks noChangeArrowheads="1"/>
            </p:cNvSpPr>
            <p:nvPr/>
          </p:nvSpPr>
          <p:spPr bwMode="auto">
            <a:xfrm>
              <a:off x="0" y="0"/>
              <a:ext cx="444618" cy="646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itchFamily="34" charset="0"/>
                <a:buNone/>
              </a:pPr>
              <a:r>
                <a:rPr lang="en-US" altLang="zh-CN" sz="3600" dirty="0" smtClean="0">
                  <a:solidFill>
                    <a:srgbClr val="F49022"/>
                  </a:solidFill>
                  <a:latin typeface="Dotum" pitchFamily="34" charset="-127"/>
                  <a:ea typeface="Dotum" pitchFamily="34" charset="-127"/>
                  <a:sym typeface="方正兰亭粗黑_GBK" charset="-122"/>
                </a:rPr>
                <a:t>B</a:t>
              </a:r>
              <a:endParaRPr lang="zh-CN" altLang="en-US" sz="3600" dirty="0">
                <a:solidFill>
                  <a:srgbClr val="F49022"/>
                </a:solidFill>
                <a:latin typeface="Dotum" pitchFamily="34" charset="-127"/>
                <a:ea typeface="Dotum" pitchFamily="34" charset="-127"/>
                <a:sym typeface="方正兰亭粗黑_GBK" charset="-122"/>
              </a:endParaRPr>
            </a:p>
          </p:txBody>
        </p:sp>
        <p:sp>
          <p:nvSpPr>
            <p:cNvPr id="92" name="矩形 33"/>
            <p:cNvSpPr>
              <a:spLocks noChangeArrowheads="1"/>
            </p:cNvSpPr>
            <p:nvPr/>
          </p:nvSpPr>
          <p:spPr bwMode="auto">
            <a:xfrm>
              <a:off x="90144" y="583024"/>
              <a:ext cx="7086792" cy="45713"/>
            </a:xfrm>
            <a:prstGeom prst="rect">
              <a:avLst/>
            </a:prstGeom>
            <a:solidFill>
              <a:srgbClr val="F49022"/>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grpSp>
      <p:sp>
        <p:nvSpPr>
          <p:cNvPr id="33" name="标题 1"/>
          <p:cNvSpPr>
            <a:spLocks noGrp="1"/>
          </p:cNvSpPr>
          <p:nvPr>
            <p:ph type="title"/>
          </p:nvPr>
        </p:nvSpPr>
        <p:spPr>
          <a:xfrm>
            <a:off x="683568" y="162460"/>
            <a:ext cx="2741856" cy="277143"/>
          </a:xfrm>
        </p:spPr>
        <p:txBody>
          <a:bodyPr/>
          <a:lstStyle/>
          <a:p>
            <a:r>
              <a:rPr lang="zh-CN" altLang="en-US" sz="1800" b="1" dirty="0"/>
              <a:t>策略（</a:t>
            </a:r>
            <a:r>
              <a:rPr lang="en-US" altLang="zh-CN" sz="1800" b="1" dirty="0" smtClean="0"/>
              <a:t>strategies</a:t>
            </a:r>
            <a:r>
              <a:rPr lang="zh-CN" altLang="en-US" sz="1800" b="1" dirty="0" smtClean="0"/>
              <a:t>）</a:t>
            </a:r>
            <a:endParaRPr lang="zh-CN" altLang="en-US" sz="1800" b="1" dirty="0"/>
          </a:p>
        </p:txBody>
      </p:sp>
      <p:sp>
        <p:nvSpPr>
          <p:cNvPr id="2" name="矩形 1"/>
          <p:cNvSpPr/>
          <p:nvPr/>
        </p:nvSpPr>
        <p:spPr>
          <a:xfrm>
            <a:off x="453608" y="1635646"/>
            <a:ext cx="7862808" cy="3385542"/>
          </a:xfrm>
          <a:prstGeom prst="rect">
            <a:avLst/>
          </a:prstGeom>
        </p:spPr>
        <p:txBody>
          <a:bodyPr wrap="square">
            <a:spAutoFit/>
          </a:bodyPr>
          <a:lstStyle/>
          <a:p>
            <a:pPr marL="457200" indent="-457200">
              <a:buAutoNum type="arabicPlain" startAt="2"/>
            </a:pPr>
            <a:r>
              <a:rPr lang="zh-CN" altLang="en-US" sz="2400" dirty="0" smtClean="0">
                <a:solidFill>
                  <a:srgbClr val="000000"/>
                </a:solidFill>
                <a:ea typeface="宋体"/>
                <a:cs typeface="宋体"/>
              </a:rPr>
              <a:t>然后</a:t>
            </a:r>
            <a:r>
              <a:rPr lang="zh-CN" altLang="en-US" sz="2400" dirty="0">
                <a:solidFill>
                  <a:srgbClr val="000000"/>
                </a:solidFill>
                <a:ea typeface="宋体"/>
                <a:cs typeface="宋体"/>
              </a:rPr>
              <a:t>根据</a:t>
            </a:r>
            <a:r>
              <a:rPr lang="en-US" altLang="zh-CN" sz="2400" dirty="0">
                <a:solidFill>
                  <a:srgbClr val="000000"/>
                </a:solidFill>
                <a:ea typeface="宋体"/>
                <a:cs typeface="宋体"/>
              </a:rPr>
              <a:t>(1)</a:t>
            </a:r>
            <a:r>
              <a:rPr lang="zh-CN" altLang="en-US" sz="2400" dirty="0">
                <a:solidFill>
                  <a:srgbClr val="000000"/>
                </a:solidFill>
                <a:ea typeface="宋体"/>
                <a:cs typeface="宋体"/>
              </a:rPr>
              <a:t>和</a:t>
            </a:r>
            <a:r>
              <a:rPr lang="en-US" altLang="zh-CN" sz="2400" dirty="0">
                <a:solidFill>
                  <a:srgbClr val="000000"/>
                </a:solidFill>
                <a:ea typeface="宋体"/>
                <a:cs typeface="宋体"/>
              </a:rPr>
              <a:t>(2)</a:t>
            </a:r>
            <a:r>
              <a:rPr lang="zh-CN" altLang="en-US" sz="2400" dirty="0">
                <a:solidFill>
                  <a:srgbClr val="000000"/>
                </a:solidFill>
                <a:ea typeface="宋体"/>
                <a:cs typeface="宋体"/>
              </a:rPr>
              <a:t>式计算行人方 和车方产生优势策略的概率</a:t>
            </a:r>
            <a:r>
              <a:rPr lang="en-US" altLang="zh-CN" sz="2400" dirty="0">
                <a:solidFill>
                  <a:srgbClr val="000000"/>
                </a:solidFill>
                <a:ea typeface="宋体"/>
                <a:cs typeface="宋体"/>
              </a:rPr>
              <a:t>. </a:t>
            </a:r>
            <a:endParaRPr lang="en-US" altLang="zh-CN" sz="2400" dirty="0" smtClean="0">
              <a:solidFill>
                <a:srgbClr val="000000"/>
              </a:solidFill>
              <a:ea typeface="宋体"/>
              <a:cs typeface="宋体"/>
            </a:endParaRPr>
          </a:p>
          <a:p>
            <a:r>
              <a:rPr lang="zh-CN" altLang="en-US" sz="2400" dirty="0" smtClean="0">
                <a:solidFill>
                  <a:srgbClr val="000000"/>
                </a:solidFill>
                <a:ea typeface="宋体"/>
                <a:cs typeface="宋体"/>
              </a:rPr>
              <a:t>       行人</a:t>
            </a:r>
            <a:r>
              <a:rPr lang="zh-CN" altLang="en-US" sz="2400" dirty="0">
                <a:solidFill>
                  <a:srgbClr val="000000"/>
                </a:solidFill>
                <a:ea typeface="宋体"/>
                <a:cs typeface="宋体"/>
              </a:rPr>
              <a:t>选择“车让人”</a:t>
            </a:r>
            <a:r>
              <a:rPr lang="zh-CN" altLang="en-US" sz="2400" dirty="0" smtClean="0">
                <a:solidFill>
                  <a:srgbClr val="000000"/>
                </a:solidFill>
                <a:ea typeface="宋体"/>
                <a:cs typeface="宋体"/>
              </a:rPr>
              <a:t>作为优势</a:t>
            </a:r>
            <a:r>
              <a:rPr lang="zh-CN" altLang="en-US" sz="2400" dirty="0">
                <a:solidFill>
                  <a:srgbClr val="000000"/>
                </a:solidFill>
                <a:ea typeface="宋体"/>
                <a:cs typeface="宋体"/>
              </a:rPr>
              <a:t>策略的</a:t>
            </a:r>
            <a:r>
              <a:rPr lang="zh-CN" altLang="en-US" sz="2400" dirty="0" smtClean="0">
                <a:solidFill>
                  <a:srgbClr val="000000"/>
                </a:solidFill>
                <a:ea typeface="宋体"/>
                <a:cs typeface="宋体"/>
              </a:rPr>
              <a:t>概率（公式</a:t>
            </a:r>
            <a:r>
              <a:rPr lang="en-US" altLang="zh-CN" sz="2400" dirty="0" smtClean="0">
                <a:solidFill>
                  <a:srgbClr val="000000"/>
                </a:solidFill>
                <a:ea typeface="宋体"/>
                <a:cs typeface="宋体"/>
              </a:rPr>
              <a:t>1</a:t>
            </a:r>
            <a:r>
              <a:rPr lang="zh-CN" altLang="en-US" sz="2400" dirty="0" smtClean="0">
                <a:solidFill>
                  <a:srgbClr val="000000"/>
                </a:solidFill>
                <a:ea typeface="宋体"/>
                <a:cs typeface="宋体"/>
              </a:rPr>
              <a:t>）</a:t>
            </a:r>
            <a:r>
              <a:rPr lang="en-US" altLang="zh-CN" sz="2400" dirty="0" smtClean="0">
                <a:solidFill>
                  <a:srgbClr val="000000"/>
                </a:solidFill>
                <a:ea typeface="宋体"/>
                <a:cs typeface="宋体"/>
              </a:rPr>
              <a:t>: </a:t>
            </a:r>
          </a:p>
          <a:p>
            <a:r>
              <a:rPr lang="zh-CN" altLang="en-US" sz="2400" dirty="0" smtClean="0">
                <a:solidFill>
                  <a:srgbClr val="000000"/>
                </a:solidFill>
                <a:ea typeface="宋体"/>
                <a:cs typeface="宋体"/>
              </a:rPr>
              <a:t>       车辆</a:t>
            </a:r>
            <a:r>
              <a:rPr lang="zh-CN" altLang="en-US" sz="2400" dirty="0">
                <a:solidFill>
                  <a:srgbClr val="000000"/>
                </a:solidFill>
                <a:ea typeface="宋体"/>
                <a:cs typeface="宋体"/>
              </a:rPr>
              <a:t>选择“人让车”作为优势策略的</a:t>
            </a:r>
            <a:r>
              <a:rPr lang="zh-CN" altLang="en-US" sz="2400" dirty="0" smtClean="0">
                <a:solidFill>
                  <a:srgbClr val="000000"/>
                </a:solidFill>
                <a:ea typeface="宋体"/>
                <a:cs typeface="宋体"/>
              </a:rPr>
              <a:t>概率</a:t>
            </a:r>
            <a:r>
              <a:rPr lang="zh-CN" altLang="en-US" sz="2400" dirty="0">
                <a:solidFill>
                  <a:srgbClr val="000000"/>
                </a:solidFill>
                <a:ea typeface="宋体"/>
                <a:cs typeface="宋体"/>
              </a:rPr>
              <a:t>（</a:t>
            </a:r>
            <a:r>
              <a:rPr lang="zh-CN" altLang="en-US" sz="2400" dirty="0" smtClean="0">
                <a:solidFill>
                  <a:srgbClr val="000000"/>
                </a:solidFill>
                <a:ea typeface="宋体"/>
                <a:cs typeface="宋体"/>
              </a:rPr>
              <a:t>公式</a:t>
            </a:r>
            <a:r>
              <a:rPr lang="en-US" altLang="zh-CN" sz="2400" dirty="0" smtClean="0">
                <a:solidFill>
                  <a:srgbClr val="000000"/>
                </a:solidFill>
                <a:ea typeface="宋体"/>
                <a:cs typeface="宋体"/>
              </a:rPr>
              <a:t>2</a:t>
            </a:r>
            <a:r>
              <a:rPr lang="zh-CN" altLang="en-US" sz="2400" dirty="0" smtClean="0">
                <a:solidFill>
                  <a:srgbClr val="000000"/>
                </a:solidFill>
                <a:ea typeface="宋体"/>
                <a:cs typeface="宋体"/>
              </a:rPr>
              <a:t>）</a:t>
            </a:r>
            <a:r>
              <a:rPr lang="en-US" altLang="zh-CN" sz="2400" dirty="0" smtClean="0">
                <a:solidFill>
                  <a:srgbClr val="000000"/>
                </a:solidFill>
                <a:ea typeface="宋体"/>
                <a:cs typeface="宋体"/>
              </a:rPr>
              <a:t>:</a:t>
            </a:r>
          </a:p>
          <a:p>
            <a:endParaRPr lang="en-US" altLang="zh-CN" sz="2400" dirty="0">
              <a:solidFill>
                <a:srgbClr val="000000"/>
              </a:solidFill>
              <a:ea typeface="宋体"/>
              <a:cs typeface="宋体"/>
            </a:endParaRPr>
          </a:p>
          <a:p>
            <a:endParaRPr lang="en-US" altLang="zh-CN" sz="2400" dirty="0" smtClean="0">
              <a:solidFill>
                <a:srgbClr val="000000"/>
              </a:solidFill>
              <a:ea typeface="宋体"/>
              <a:cs typeface="宋体"/>
            </a:endParaRPr>
          </a:p>
          <a:p>
            <a:endParaRPr lang="en-US" altLang="zh-CN" sz="1000" dirty="0" smtClean="0">
              <a:solidFill>
                <a:srgbClr val="000000"/>
              </a:solidFill>
              <a:ea typeface="宋体"/>
              <a:cs typeface="宋体"/>
            </a:endParaRPr>
          </a:p>
          <a:p>
            <a:endParaRPr lang="en-US" altLang="zh-CN" sz="1000" dirty="0">
              <a:solidFill>
                <a:srgbClr val="000000"/>
              </a:solidFill>
              <a:ea typeface="宋体"/>
              <a:cs typeface="宋体"/>
            </a:endParaRPr>
          </a:p>
          <a:p>
            <a:endParaRPr lang="en-US" altLang="zh-CN" sz="1000" dirty="0" smtClean="0">
              <a:solidFill>
                <a:srgbClr val="000000"/>
              </a:solidFill>
              <a:ea typeface="宋体"/>
              <a:cs typeface="宋体"/>
            </a:endParaRPr>
          </a:p>
          <a:p>
            <a:r>
              <a:rPr lang="zh-CN" altLang="en-US" sz="2000" dirty="0" smtClean="0">
                <a:solidFill>
                  <a:prstClr val="black"/>
                </a:solidFill>
              </a:rPr>
              <a:t>那么</a:t>
            </a:r>
            <a:r>
              <a:rPr lang="zh-CN" altLang="en-US" sz="2000" dirty="0">
                <a:solidFill>
                  <a:prstClr val="black"/>
                </a:solidFill>
              </a:rPr>
              <a:t>，行人选择“人让车”作为优势策略的概率</a:t>
            </a:r>
            <a:r>
              <a:rPr lang="zh-CN" altLang="en-US" sz="2000" dirty="0" smtClean="0">
                <a:solidFill>
                  <a:prstClr val="black"/>
                </a:solidFill>
              </a:rPr>
              <a:t>为            </a:t>
            </a:r>
            <a:r>
              <a:rPr lang="en-US" altLang="zh-CN" sz="2000" dirty="0" smtClean="0">
                <a:solidFill>
                  <a:prstClr val="black"/>
                </a:solidFill>
              </a:rPr>
              <a:t>; </a:t>
            </a:r>
            <a:r>
              <a:rPr lang="zh-CN" altLang="en-US" sz="2000" dirty="0">
                <a:solidFill>
                  <a:prstClr val="black"/>
                </a:solidFill>
              </a:rPr>
              <a:t>车辆选择“车让人”作为优势策略的概率</a:t>
            </a:r>
            <a:r>
              <a:rPr lang="zh-CN" altLang="en-US" sz="2000" dirty="0" smtClean="0">
                <a:solidFill>
                  <a:prstClr val="black"/>
                </a:solidFill>
              </a:rPr>
              <a:t>为             </a:t>
            </a:r>
            <a:r>
              <a:rPr lang="en-US" altLang="zh-CN" sz="2000" dirty="0" smtClean="0">
                <a:solidFill>
                  <a:prstClr val="black"/>
                </a:solidFill>
              </a:rPr>
              <a:t>. </a:t>
            </a:r>
            <a:endParaRPr lang="zh-CN" altLang="en-US" sz="2000" dirty="0">
              <a:solidFill>
                <a:prstClr val="black"/>
              </a:solidFill>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507723986"/>
              </p:ext>
            </p:extLst>
          </p:nvPr>
        </p:nvGraphicFramePr>
        <p:xfrm>
          <a:off x="774700" y="3148013"/>
          <a:ext cx="3201988" cy="1144587"/>
        </p:xfrm>
        <a:graphic>
          <a:graphicData uri="http://schemas.openxmlformats.org/presentationml/2006/ole">
            <mc:AlternateContent xmlns:mc="http://schemas.openxmlformats.org/markup-compatibility/2006">
              <mc:Choice xmlns:v="urn:schemas-microsoft-com:vml" Requires="v">
                <p:oleObj spid="_x0000_s2412" name="Equation" r:id="rId4" imgW="2273040" imgH="812520" progId="Equation.DSMT4">
                  <p:embed/>
                </p:oleObj>
              </mc:Choice>
              <mc:Fallback>
                <p:oleObj name="Equation" r:id="rId4" imgW="2273040" imgH="812520" progId="Equation.DSMT4">
                  <p:embed/>
                  <p:pic>
                    <p:nvPicPr>
                      <p:cNvPr id="0" name=""/>
                      <p:cNvPicPr/>
                      <p:nvPr/>
                    </p:nvPicPr>
                    <p:blipFill>
                      <a:blip r:embed="rId5"/>
                      <a:stretch>
                        <a:fillRect/>
                      </a:stretch>
                    </p:blipFill>
                    <p:spPr>
                      <a:xfrm>
                        <a:off x="774700" y="3148013"/>
                        <a:ext cx="3201988" cy="1144587"/>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612445960"/>
              </p:ext>
            </p:extLst>
          </p:nvPr>
        </p:nvGraphicFramePr>
        <p:xfrm>
          <a:off x="4448698" y="4659982"/>
          <a:ext cx="627358" cy="361206"/>
        </p:xfrm>
        <a:graphic>
          <a:graphicData uri="http://schemas.openxmlformats.org/presentationml/2006/ole">
            <mc:AlternateContent xmlns:mc="http://schemas.openxmlformats.org/markup-compatibility/2006">
              <mc:Choice xmlns:v="urn:schemas-microsoft-com:vml" Requires="v">
                <p:oleObj spid="_x0000_s2413" name="Equation" r:id="rId6" imgW="419040" imgH="241200" progId="Equation.DSMT4">
                  <p:embed/>
                </p:oleObj>
              </mc:Choice>
              <mc:Fallback>
                <p:oleObj name="Equation" r:id="rId6" imgW="419040" imgH="241200" progId="Equation.DSMT4">
                  <p:embed/>
                  <p:pic>
                    <p:nvPicPr>
                      <p:cNvPr id="0" name=""/>
                      <p:cNvPicPr/>
                      <p:nvPr/>
                    </p:nvPicPr>
                    <p:blipFill>
                      <a:blip r:embed="rId7"/>
                      <a:stretch>
                        <a:fillRect/>
                      </a:stretch>
                    </p:blipFill>
                    <p:spPr>
                      <a:xfrm>
                        <a:off x="4448698" y="4659982"/>
                        <a:ext cx="627358" cy="361206"/>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3248736332"/>
              </p:ext>
            </p:extLst>
          </p:nvPr>
        </p:nvGraphicFramePr>
        <p:xfrm>
          <a:off x="6177185" y="4299942"/>
          <a:ext cx="627063" cy="379412"/>
        </p:xfrm>
        <a:graphic>
          <a:graphicData uri="http://schemas.openxmlformats.org/presentationml/2006/ole">
            <mc:AlternateContent xmlns:mc="http://schemas.openxmlformats.org/markup-compatibility/2006">
              <mc:Choice xmlns:v="urn:schemas-microsoft-com:vml" Requires="v">
                <p:oleObj spid="_x0000_s2414" name="Equation" r:id="rId8" imgW="419040" imgH="253800" progId="Equation.DSMT4">
                  <p:embed/>
                </p:oleObj>
              </mc:Choice>
              <mc:Fallback>
                <p:oleObj name="Equation" r:id="rId8" imgW="419040" imgH="253800" progId="Equation.DSMT4">
                  <p:embed/>
                  <p:pic>
                    <p:nvPicPr>
                      <p:cNvPr id="0" name=""/>
                      <p:cNvPicPr/>
                      <p:nvPr/>
                    </p:nvPicPr>
                    <p:blipFill>
                      <a:blip r:embed="rId9"/>
                      <a:stretch>
                        <a:fillRect/>
                      </a:stretch>
                    </p:blipFill>
                    <p:spPr>
                      <a:xfrm>
                        <a:off x="6177185" y="4299942"/>
                        <a:ext cx="627063" cy="379412"/>
                      </a:xfrm>
                      <a:prstGeom prst="rect">
                        <a:avLst/>
                      </a:prstGeom>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291068343"/>
              </p:ext>
            </p:extLst>
          </p:nvPr>
        </p:nvGraphicFramePr>
        <p:xfrm>
          <a:off x="4564063" y="3165475"/>
          <a:ext cx="3221037" cy="1109663"/>
        </p:xfrm>
        <a:graphic>
          <a:graphicData uri="http://schemas.openxmlformats.org/presentationml/2006/ole">
            <mc:AlternateContent xmlns:mc="http://schemas.openxmlformats.org/markup-compatibility/2006">
              <mc:Choice xmlns:v="urn:schemas-microsoft-com:vml" Requires="v">
                <p:oleObj spid="_x0000_s2415" name="Equation" r:id="rId10" imgW="2286000" imgH="787320" progId="Equation.DSMT4">
                  <p:embed/>
                </p:oleObj>
              </mc:Choice>
              <mc:Fallback>
                <p:oleObj name="Equation" r:id="rId10" imgW="2286000" imgH="787320" progId="Equation.DSMT4">
                  <p:embed/>
                  <p:pic>
                    <p:nvPicPr>
                      <p:cNvPr id="0" name=""/>
                      <p:cNvPicPr/>
                      <p:nvPr/>
                    </p:nvPicPr>
                    <p:blipFill>
                      <a:blip r:embed="rId11"/>
                      <a:stretch>
                        <a:fillRect/>
                      </a:stretch>
                    </p:blipFill>
                    <p:spPr>
                      <a:xfrm>
                        <a:off x="4564063" y="3165475"/>
                        <a:ext cx="3221037" cy="1109663"/>
                      </a:xfrm>
                      <a:prstGeom prst="rect">
                        <a:avLst/>
                      </a:prstGeom>
                    </p:spPr>
                  </p:pic>
                </p:oleObj>
              </mc:Fallback>
            </mc:AlternateContent>
          </a:graphicData>
        </a:graphic>
      </p:graphicFrame>
    </p:spTree>
    <p:extLst>
      <p:ext uri="{BB962C8B-B14F-4D97-AF65-F5344CB8AC3E}">
        <p14:creationId xmlns:p14="http://schemas.microsoft.com/office/powerpoint/2010/main" val="172021133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to="" calcmode="lin" valueType="num">
                                      <p:cBhvr>
                                        <p:cTn id="7" dur="1" fill="hold"/>
                                        <p:tgtEl>
                                          <p:spTgt spid="86"/>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nvGrpSpPr>
          <p:cNvPr id="86" name="组合 27"/>
          <p:cNvGrpSpPr>
            <a:grpSpLocks/>
          </p:cNvGrpSpPr>
          <p:nvPr/>
        </p:nvGrpSpPr>
        <p:grpSpPr bwMode="auto">
          <a:xfrm>
            <a:off x="268446" y="925091"/>
            <a:ext cx="7815140" cy="646331"/>
            <a:chOff x="0" y="0"/>
            <a:chExt cx="7654149" cy="646253"/>
          </a:xfrm>
        </p:grpSpPr>
        <p:sp>
          <p:nvSpPr>
            <p:cNvPr id="88" name="TextBox 11"/>
            <p:cNvSpPr>
              <a:spLocks noChangeArrowheads="1"/>
            </p:cNvSpPr>
            <p:nvPr/>
          </p:nvSpPr>
          <p:spPr bwMode="auto">
            <a:xfrm flipH="1">
              <a:off x="575510" y="134475"/>
              <a:ext cx="7078639" cy="4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algn="just">
                <a:buFont typeface="Arial" pitchFamily="34" charset="0"/>
                <a:buNone/>
              </a:pPr>
              <a:r>
                <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rPr>
                <a:t>行人和机动车脏脸博弈的动力学过程 </a:t>
              </a:r>
            </a:p>
          </p:txBody>
        </p:sp>
        <p:sp>
          <p:nvSpPr>
            <p:cNvPr id="91" name="TextBox 32"/>
            <p:cNvSpPr>
              <a:spLocks noChangeArrowheads="1"/>
            </p:cNvSpPr>
            <p:nvPr/>
          </p:nvSpPr>
          <p:spPr bwMode="auto">
            <a:xfrm>
              <a:off x="0" y="0"/>
              <a:ext cx="468169" cy="646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itchFamily="34" charset="0"/>
                <a:buNone/>
              </a:pPr>
              <a:r>
                <a:rPr lang="en-US" altLang="zh-CN" sz="3600" dirty="0" smtClean="0">
                  <a:solidFill>
                    <a:srgbClr val="F49022"/>
                  </a:solidFill>
                  <a:latin typeface="Dotum" pitchFamily="34" charset="-127"/>
                  <a:ea typeface="Dotum" pitchFamily="34" charset="-127"/>
                  <a:sym typeface="方正兰亭粗黑_GBK" charset="-122"/>
                </a:rPr>
                <a:t>C</a:t>
              </a:r>
              <a:endParaRPr lang="zh-CN" altLang="en-US" sz="3600" dirty="0">
                <a:solidFill>
                  <a:srgbClr val="F49022"/>
                </a:solidFill>
                <a:latin typeface="Dotum" pitchFamily="34" charset="-127"/>
                <a:ea typeface="Dotum" pitchFamily="34" charset="-127"/>
                <a:sym typeface="方正兰亭粗黑_GBK" charset="-122"/>
              </a:endParaRPr>
            </a:p>
          </p:txBody>
        </p:sp>
        <p:sp>
          <p:nvSpPr>
            <p:cNvPr id="92" name="矩形 33"/>
            <p:cNvSpPr>
              <a:spLocks noChangeArrowheads="1"/>
            </p:cNvSpPr>
            <p:nvPr/>
          </p:nvSpPr>
          <p:spPr bwMode="auto">
            <a:xfrm>
              <a:off x="90144" y="583024"/>
              <a:ext cx="7086792" cy="45713"/>
            </a:xfrm>
            <a:prstGeom prst="rect">
              <a:avLst/>
            </a:prstGeom>
            <a:solidFill>
              <a:srgbClr val="F49022"/>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grpSp>
      <p:sp>
        <p:nvSpPr>
          <p:cNvPr id="33" name="标题 1"/>
          <p:cNvSpPr>
            <a:spLocks noGrp="1"/>
          </p:cNvSpPr>
          <p:nvPr>
            <p:ph type="title"/>
          </p:nvPr>
        </p:nvSpPr>
        <p:spPr>
          <a:xfrm>
            <a:off x="683568" y="162460"/>
            <a:ext cx="2741856" cy="277143"/>
          </a:xfrm>
        </p:spPr>
        <p:txBody>
          <a:bodyPr/>
          <a:lstStyle/>
          <a:p>
            <a:r>
              <a:rPr lang="zh-CN" altLang="en-US" sz="1800" b="1" dirty="0"/>
              <a:t>策略（</a:t>
            </a:r>
            <a:r>
              <a:rPr lang="en-US" altLang="zh-CN" sz="1800" b="1" dirty="0" smtClean="0"/>
              <a:t>strategies</a:t>
            </a:r>
            <a:r>
              <a:rPr lang="zh-CN" altLang="en-US" sz="1800" b="1" dirty="0" smtClean="0"/>
              <a:t>）</a:t>
            </a:r>
            <a:endParaRPr lang="zh-CN" altLang="en-US" sz="1800" b="1" dirty="0"/>
          </a:p>
        </p:txBody>
      </p:sp>
      <p:sp>
        <p:nvSpPr>
          <p:cNvPr id="2" name="矩形 1"/>
          <p:cNvSpPr/>
          <p:nvPr/>
        </p:nvSpPr>
        <p:spPr>
          <a:xfrm>
            <a:off x="453608" y="1707654"/>
            <a:ext cx="7862808" cy="1569660"/>
          </a:xfrm>
          <a:prstGeom prst="rect">
            <a:avLst/>
          </a:prstGeom>
        </p:spPr>
        <p:txBody>
          <a:bodyPr wrap="square">
            <a:spAutoFit/>
          </a:bodyPr>
          <a:lstStyle/>
          <a:p>
            <a:r>
              <a:rPr lang="zh-CN" altLang="en-US" sz="2400" dirty="0">
                <a:solidFill>
                  <a:srgbClr val="000000"/>
                </a:solidFill>
                <a:ea typeface="宋体"/>
                <a:cs typeface="宋体"/>
              </a:rPr>
              <a:t>我们在此定 义两个参数</a:t>
            </a:r>
            <a:r>
              <a:rPr lang="en-US" altLang="zh-CN" sz="2400" dirty="0">
                <a:solidFill>
                  <a:srgbClr val="000000"/>
                </a:solidFill>
                <a:ea typeface="宋体"/>
                <a:cs typeface="宋体"/>
              </a:rPr>
              <a:t>: </a:t>
            </a:r>
            <a:r>
              <a:rPr lang="zh-CN" altLang="en-US" sz="2400" dirty="0">
                <a:solidFill>
                  <a:srgbClr val="000000"/>
                </a:solidFill>
                <a:ea typeface="宋体"/>
                <a:cs typeface="宋体"/>
              </a:rPr>
              <a:t>人和车的加速</a:t>
            </a:r>
            <a:r>
              <a:rPr lang="zh-CN" altLang="en-US" sz="2400" dirty="0" smtClean="0">
                <a:solidFill>
                  <a:srgbClr val="000000"/>
                </a:solidFill>
                <a:ea typeface="宋体"/>
                <a:cs typeface="宋体"/>
              </a:rPr>
              <a:t>概率     ，</a:t>
            </a:r>
            <a:endParaRPr lang="en-US" altLang="zh-CN" sz="2400" dirty="0" smtClean="0">
              <a:solidFill>
                <a:srgbClr val="000000"/>
              </a:solidFill>
              <a:ea typeface="宋体"/>
              <a:cs typeface="宋体"/>
            </a:endParaRPr>
          </a:p>
          <a:p>
            <a:endParaRPr lang="en-US" altLang="zh-CN" sz="2400" dirty="0">
              <a:solidFill>
                <a:srgbClr val="000000"/>
              </a:solidFill>
              <a:ea typeface="宋体"/>
              <a:cs typeface="宋体"/>
            </a:endParaRPr>
          </a:p>
          <a:p>
            <a:endParaRPr lang="en-US" altLang="zh-CN" sz="2400" dirty="0" smtClean="0">
              <a:solidFill>
                <a:srgbClr val="000000"/>
              </a:solidFill>
              <a:ea typeface="宋体"/>
              <a:cs typeface="宋体"/>
            </a:endParaRPr>
          </a:p>
          <a:p>
            <a:r>
              <a:rPr lang="zh-CN" altLang="en-US" sz="2400" dirty="0">
                <a:solidFill>
                  <a:srgbClr val="000000"/>
                </a:solidFill>
                <a:ea typeface="宋体"/>
                <a:cs typeface="宋体"/>
              </a:rPr>
              <a:t>此</a:t>
            </a:r>
            <a:r>
              <a:rPr lang="zh-CN" altLang="en-US" sz="2400" dirty="0" smtClean="0">
                <a:solidFill>
                  <a:srgbClr val="000000"/>
                </a:solidFill>
                <a:ea typeface="宋体"/>
                <a:cs typeface="宋体"/>
              </a:rPr>
              <a:t>阶段人、车的加速概率设定为     和      。</a:t>
            </a:r>
            <a:endParaRPr lang="en-US" altLang="zh-CN" sz="2400" dirty="0">
              <a:solidFill>
                <a:srgbClr val="000000"/>
              </a:solidFill>
              <a:ea typeface="宋体"/>
              <a:cs typeface="宋体"/>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763855430"/>
              </p:ext>
            </p:extLst>
          </p:nvPr>
        </p:nvGraphicFramePr>
        <p:xfrm>
          <a:off x="6300192" y="1707654"/>
          <a:ext cx="288032" cy="411474"/>
        </p:xfrm>
        <a:graphic>
          <a:graphicData uri="http://schemas.openxmlformats.org/presentationml/2006/ole">
            <mc:AlternateContent xmlns:mc="http://schemas.openxmlformats.org/markup-compatibility/2006">
              <mc:Choice xmlns:v="urn:schemas-microsoft-com:vml" Requires="v">
                <p:oleObj spid="_x0000_s3496" name="Equation" r:id="rId4" imgW="177480" imgH="253800" progId="Equation.DSMT4">
                  <p:embed/>
                </p:oleObj>
              </mc:Choice>
              <mc:Fallback>
                <p:oleObj name="Equation" r:id="rId4" imgW="177480" imgH="253800" progId="Equation.DSMT4">
                  <p:embed/>
                  <p:pic>
                    <p:nvPicPr>
                      <p:cNvPr id="0" name=""/>
                      <p:cNvPicPr/>
                      <p:nvPr/>
                    </p:nvPicPr>
                    <p:blipFill>
                      <a:blip r:embed="rId5"/>
                      <a:stretch>
                        <a:fillRect/>
                      </a:stretch>
                    </p:blipFill>
                    <p:spPr>
                      <a:xfrm>
                        <a:off x="6300192" y="1707654"/>
                        <a:ext cx="288032" cy="411474"/>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2397446284"/>
              </p:ext>
            </p:extLst>
          </p:nvPr>
        </p:nvGraphicFramePr>
        <p:xfrm>
          <a:off x="6742113" y="1717675"/>
          <a:ext cx="266700" cy="390525"/>
        </p:xfrm>
        <a:graphic>
          <a:graphicData uri="http://schemas.openxmlformats.org/presentationml/2006/ole">
            <mc:AlternateContent xmlns:mc="http://schemas.openxmlformats.org/markup-compatibility/2006">
              <mc:Choice xmlns:v="urn:schemas-microsoft-com:vml" Requires="v">
                <p:oleObj spid="_x0000_s3497" name="Equation" r:id="rId6" imgW="164880" imgH="241200" progId="Equation.DSMT4">
                  <p:embed/>
                </p:oleObj>
              </mc:Choice>
              <mc:Fallback>
                <p:oleObj name="Equation" r:id="rId6" imgW="164880" imgH="241200" progId="Equation.DSMT4">
                  <p:embed/>
                  <p:pic>
                    <p:nvPicPr>
                      <p:cNvPr id="0" name=""/>
                      <p:cNvPicPr/>
                      <p:nvPr/>
                    </p:nvPicPr>
                    <p:blipFill>
                      <a:blip r:embed="rId7"/>
                      <a:stretch>
                        <a:fillRect/>
                      </a:stretch>
                    </p:blipFill>
                    <p:spPr>
                      <a:xfrm>
                        <a:off x="6742113" y="1717675"/>
                        <a:ext cx="266700" cy="390525"/>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1159997111"/>
              </p:ext>
            </p:extLst>
          </p:nvPr>
        </p:nvGraphicFramePr>
        <p:xfrm>
          <a:off x="565330" y="2286902"/>
          <a:ext cx="5580063" cy="411163"/>
        </p:xfrm>
        <a:graphic>
          <a:graphicData uri="http://schemas.openxmlformats.org/presentationml/2006/ole">
            <mc:AlternateContent xmlns:mc="http://schemas.openxmlformats.org/markup-compatibility/2006">
              <mc:Choice xmlns:v="urn:schemas-microsoft-com:vml" Requires="v">
                <p:oleObj spid="_x0000_s3498" name="Equation" r:id="rId8" imgW="3454200" imgH="253800" progId="Equation.DSMT4">
                  <p:embed/>
                </p:oleObj>
              </mc:Choice>
              <mc:Fallback>
                <p:oleObj name="Equation" r:id="rId8" imgW="3454200" imgH="253800" progId="Equation.DSMT4">
                  <p:embed/>
                  <p:pic>
                    <p:nvPicPr>
                      <p:cNvPr id="0" name=""/>
                      <p:cNvPicPr/>
                      <p:nvPr/>
                    </p:nvPicPr>
                    <p:blipFill>
                      <a:blip r:embed="rId9"/>
                      <a:stretch>
                        <a:fillRect/>
                      </a:stretch>
                    </p:blipFill>
                    <p:spPr>
                      <a:xfrm>
                        <a:off x="565330" y="2286902"/>
                        <a:ext cx="5580063" cy="411163"/>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4081289788"/>
              </p:ext>
            </p:extLst>
          </p:nvPr>
        </p:nvGraphicFramePr>
        <p:xfrm>
          <a:off x="4859338" y="2778125"/>
          <a:ext cx="288925" cy="431800"/>
        </p:xfrm>
        <a:graphic>
          <a:graphicData uri="http://schemas.openxmlformats.org/presentationml/2006/ole">
            <mc:AlternateContent xmlns:mc="http://schemas.openxmlformats.org/markup-compatibility/2006">
              <mc:Choice xmlns:v="urn:schemas-microsoft-com:vml" Requires="v">
                <p:oleObj spid="_x0000_s3499" name="Equation" r:id="rId10" imgW="177480" imgH="266400" progId="Equation.DSMT4">
                  <p:embed/>
                </p:oleObj>
              </mc:Choice>
              <mc:Fallback>
                <p:oleObj name="Equation" r:id="rId10" imgW="177480" imgH="266400" progId="Equation.DSMT4">
                  <p:embed/>
                  <p:pic>
                    <p:nvPicPr>
                      <p:cNvPr id="0" name=""/>
                      <p:cNvPicPr/>
                      <p:nvPr/>
                    </p:nvPicPr>
                    <p:blipFill>
                      <a:blip r:embed="rId11"/>
                      <a:stretch>
                        <a:fillRect/>
                      </a:stretch>
                    </p:blipFill>
                    <p:spPr>
                      <a:xfrm>
                        <a:off x="4859338" y="2778125"/>
                        <a:ext cx="288925" cy="431800"/>
                      </a:xfrm>
                      <a:prstGeom prst="rect">
                        <a:avLst/>
                      </a:prstGeom>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1913823177"/>
              </p:ext>
            </p:extLst>
          </p:nvPr>
        </p:nvGraphicFramePr>
        <p:xfrm>
          <a:off x="5519738" y="2819400"/>
          <a:ext cx="287337" cy="411163"/>
        </p:xfrm>
        <a:graphic>
          <a:graphicData uri="http://schemas.openxmlformats.org/presentationml/2006/ole">
            <mc:AlternateContent xmlns:mc="http://schemas.openxmlformats.org/markup-compatibility/2006">
              <mc:Choice xmlns:v="urn:schemas-microsoft-com:vml" Requires="v">
                <p:oleObj spid="_x0000_s3500" name="Equation" r:id="rId12" imgW="177480" imgH="253800" progId="Equation.DSMT4">
                  <p:embed/>
                </p:oleObj>
              </mc:Choice>
              <mc:Fallback>
                <p:oleObj name="Equation" r:id="rId12" imgW="177480" imgH="253800" progId="Equation.DSMT4">
                  <p:embed/>
                  <p:pic>
                    <p:nvPicPr>
                      <p:cNvPr id="0" name=""/>
                      <p:cNvPicPr/>
                      <p:nvPr/>
                    </p:nvPicPr>
                    <p:blipFill>
                      <a:blip r:embed="rId13"/>
                      <a:stretch>
                        <a:fillRect/>
                      </a:stretch>
                    </p:blipFill>
                    <p:spPr>
                      <a:xfrm>
                        <a:off x="5519738" y="2819400"/>
                        <a:ext cx="287337" cy="411163"/>
                      </a:xfrm>
                      <a:prstGeom prst="rect">
                        <a:avLst/>
                      </a:prstGeom>
                    </p:spPr>
                  </p:pic>
                </p:oleObj>
              </mc:Fallback>
            </mc:AlternateContent>
          </a:graphicData>
        </a:graphic>
      </p:graphicFrame>
    </p:spTree>
    <p:extLst>
      <p:ext uri="{BB962C8B-B14F-4D97-AF65-F5344CB8AC3E}">
        <p14:creationId xmlns:p14="http://schemas.microsoft.com/office/powerpoint/2010/main" val="328155487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to="" calcmode="lin" valueType="num">
                                      <p:cBhvr>
                                        <p:cTn id="7" dur="1" fill="hold"/>
                                        <p:tgtEl>
                                          <p:spTgt spid="86"/>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nvGrpSpPr>
          <p:cNvPr id="86" name="组合 27"/>
          <p:cNvGrpSpPr>
            <a:grpSpLocks/>
          </p:cNvGrpSpPr>
          <p:nvPr/>
        </p:nvGrpSpPr>
        <p:grpSpPr bwMode="auto">
          <a:xfrm>
            <a:off x="268446" y="925091"/>
            <a:ext cx="7815140" cy="646331"/>
            <a:chOff x="0" y="0"/>
            <a:chExt cx="7654149" cy="646253"/>
          </a:xfrm>
        </p:grpSpPr>
        <p:sp>
          <p:nvSpPr>
            <p:cNvPr id="88" name="TextBox 11"/>
            <p:cNvSpPr>
              <a:spLocks noChangeArrowheads="1"/>
            </p:cNvSpPr>
            <p:nvPr/>
          </p:nvSpPr>
          <p:spPr bwMode="auto">
            <a:xfrm flipH="1">
              <a:off x="575510" y="134475"/>
              <a:ext cx="7078639" cy="4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algn="just" eaLnBrk="1" hangingPunct="1">
                <a:buFont typeface="Arial" pitchFamily="34" charset="0"/>
                <a:buNone/>
              </a:pPr>
              <a:r>
                <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rPr>
                <a:t>博弈得益矩阵</a:t>
              </a:r>
              <a:r>
                <a:rPr lang="zh-CN" altLang="en-US" sz="2400" b="1" dirty="0" smtClean="0">
                  <a:solidFill>
                    <a:srgbClr val="3F3F3F"/>
                  </a:solidFill>
                  <a:latin typeface="黑体" panose="02010609060101010101" pitchFamily="49" charset="-122"/>
                  <a:ea typeface="黑体" panose="02010609060101010101" pitchFamily="49" charset="-122"/>
                  <a:sym typeface="微软雅黑" pitchFamily="34" charset="-122"/>
                </a:rPr>
                <a:t>构造</a:t>
              </a:r>
              <a:endPar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endParaRPr>
            </a:p>
          </p:txBody>
        </p:sp>
        <p:sp>
          <p:nvSpPr>
            <p:cNvPr id="91" name="TextBox 32"/>
            <p:cNvSpPr>
              <a:spLocks noChangeArrowheads="1"/>
            </p:cNvSpPr>
            <p:nvPr/>
          </p:nvSpPr>
          <p:spPr bwMode="auto">
            <a:xfrm>
              <a:off x="0" y="0"/>
              <a:ext cx="505848" cy="646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pitchFamily="34" charset="0"/>
                <a:buNone/>
              </a:pPr>
              <a:r>
                <a:rPr lang="en-US" altLang="zh-CN" sz="3600" dirty="0" smtClean="0">
                  <a:solidFill>
                    <a:srgbClr val="F49022"/>
                  </a:solidFill>
                  <a:latin typeface="Dotum" pitchFamily="34" charset="-127"/>
                  <a:ea typeface="Dotum" pitchFamily="34" charset="-127"/>
                  <a:sym typeface="方正兰亭粗黑_GBK" charset="-122"/>
                </a:rPr>
                <a:t>D</a:t>
              </a:r>
              <a:endParaRPr lang="zh-CN" altLang="en-US" sz="3600" dirty="0">
                <a:solidFill>
                  <a:srgbClr val="F49022"/>
                </a:solidFill>
                <a:latin typeface="Dotum" pitchFamily="34" charset="-127"/>
                <a:ea typeface="Dotum" pitchFamily="34" charset="-127"/>
                <a:sym typeface="方正兰亭粗黑_GBK" charset="-122"/>
              </a:endParaRPr>
            </a:p>
          </p:txBody>
        </p:sp>
        <p:sp>
          <p:nvSpPr>
            <p:cNvPr id="92" name="矩形 33"/>
            <p:cNvSpPr>
              <a:spLocks noChangeArrowheads="1"/>
            </p:cNvSpPr>
            <p:nvPr/>
          </p:nvSpPr>
          <p:spPr bwMode="auto">
            <a:xfrm>
              <a:off x="90144" y="583024"/>
              <a:ext cx="7086792" cy="45713"/>
            </a:xfrm>
            <a:prstGeom prst="rect">
              <a:avLst/>
            </a:prstGeom>
            <a:solidFill>
              <a:srgbClr val="F49022"/>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grpSp>
      <p:sp>
        <p:nvSpPr>
          <p:cNvPr id="33" name="标题 1"/>
          <p:cNvSpPr>
            <a:spLocks noGrp="1"/>
          </p:cNvSpPr>
          <p:nvPr>
            <p:ph type="title"/>
          </p:nvPr>
        </p:nvSpPr>
        <p:spPr>
          <a:xfrm>
            <a:off x="683568" y="162460"/>
            <a:ext cx="2741856" cy="277143"/>
          </a:xfrm>
        </p:spPr>
        <p:txBody>
          <a:bodyPr/>
          <a:lstStyle/>
          <a:p>
            <a:r>
              <a:rPr lang="zh-CN" altLang="en-US" sz="1800" b="1" dirty="0"/>
              <a:t>策略（</a:t>
            </a:r>
            <a:r>
              <a:rPr lang="en-US" altLang="zh-CN" sz="1800" b="1" dirty="0"/>
              <a:t>strategies</a:t>
            </a:r>
            <a:r>
              <a:rPr lang="zh-CN" altLang="en-US" sz="1800" b="1" dirty="0"/>
              <a:t>）</a:t>
            </a:r>
          </a:p>
        </p:txBody>
      </p:sp>
      <p:sp>
        <p:nvSpPr>
          <p:cNvPr id="2" name="矩形 1"/>
          <p:cNvSpPr/>
          <p:nvPr/>
        </p:nvSpPr>
        <p:spPr>
          <a:xfrm>
            <a:off x="453608" y="1707654"/>
            <a:ext cx="8798912" cy="2308324"/>
          </a:xfrm>
          <a:prstGeom prst="rect">
            <a:avLst/>
          </a:prstGeom>
        </p:spPr>
        <p:txBody>
          <a:bodyPr wrap="square">
            <a:spAutoFit/>
          </a:bodyPr>
          <a:lstStyle/>
          <a:p>
            <a:pPr lvl="0" algn="ctr">
              <a:buClr>
                <a:srgbClr val="FE8637"/>
              </a:buClr>
            </a:pPr>
            <a:r>
              <a:rPr lang="zh-CN" altLang="en-US" sz="2400" b="1" dirty="0">
                <a:solidFill>
                  <a:prstClr val="black"/>
                </a:solidFill>
              </a:rPr>
              <a:t>表</a:t>
            </a:r>
            <a:r>
              <a:rPr lang="en-US" altLang="zh-CN" sz="2400" b="1" dirty="0">
                <a:solidFill>
                  <a:prstClr val="black"/>
                </a:solidFill>
              </a:rPr>
              <a:t>1 </a:t>
            </a:r>
            <a:r>
              <a:rPr lang="zh-CN" altLang="en-US" sz="2400" b="1" dirty="0">
                <a:solidFill>
                  <a:prstClr val="black"/>
                </a:solidFill>
              </a:rPr>
              <a:t>博弈得益</a:t>
            </a:r>
            <a:r>
              <a:rPr lang="zh-CN" altLang="en-US" sz="2400" b="1" dirty="0" smtClean="0">
                <a:solidFill>
                  <a:prstClr val="black"/>
                </a:solidFill>
              </a:rPr>
              <a:t>矩阵</a:t>
            </a:r>
            <a:endParaRPr lang="en-US" altLang="zh-CN" sz="2400" b="1" dirty="0" smtClean="0">
              <a:solidFill>
                <a:prstClr val="black"/>
              </a:solidFill>
            </a:endParaRPr>
          </a:p>
          <a:p>
            <a:pPr lvl="0" algn="ctr">
              <a:buClr>
                <a:srgbClr val="FE8637"/>
              </a:buClr>
            </a:pPr>
            <a:r>
              <a:rPr lang="en-US" altLang="zh-CN" sz="2400" b="1" dirty="0" smtClean="0">
                <a:solidFill>
                  <a:prstClr val="black"/>
                </a:solidFill>
              </a:rPr>
              <a:t>Table </a:t>
            </a:r>
            <a:r>
              <a:rPr lang="en-US" altLang="zh-CN" sz="2400" b="1" dirty="0">
                <a:solidFill>
                  <a:prstClr val="black"/>
                </a:solidFill>
              </a:rPr>
              <a:t>1. The beneﬁt matrix</a:t>
            </a:r>
            <a:r>
              <a:rPr lang="en-US" altLang="zh-CN" sz="2400" b="1" dirty="0" smtClean="0">
                <a:solidFill>
                  <a:prstClr val="black"/>
                </a:solidFill>
              </a:rPr>
              <a:t>.</a:t>
            </a:r>
            <a:endParaRPr lang="en-US" altLang="zh-CN" sz="1200" b="1" dirty="0">
              <a:solidFill>
                <a:prstClr val="black"/>
              </a:solidFill>
            </a:endParaRPr>
          </a:p>
          <a:p>
            <a:pPr lvl="0">
              <a:buClr>
                <a:srgbClr val="FE8637"/>
              </a:buClr>
            </a:pPr>
            <a:r>
              <a:rPr lang="zh-CN" altLang="en-US" sz="2400" b="1" dirty="0" smtClean="0">
                <a:solidFill>
                  <a:prstClr val="black"/>
                </a:solidFill>
              </a:rPr>
              <a:t>行人的策略</a:t>
            </a:r>
            <a:endParaRPr lang="en-US" altLang="zh-CN" sz="2400" b="1" dirty="0" smtClean="0">
              <a:solidFill>
                <a:prstClr val="black"/>
              </a:solidFill>
            </a:endParaRPr>
          </a:p>
          <a:p>
            <a:pPr lvl="0">
              <a:buClr>
                <a:srgbClr val="FE8637"/>
              </a:buClr>
            </a:pPr>
            <a:endParaRPr lang="en-US" altLang="zh-CN" sz="2400" b="1" dirty="0" smtClean="0">
              <a:solidFill>
                <a:prstClr val="black"/>
              </a:solidFill>
            </a:endParaRPr>
          </a:p>
          <a:p>
            <a:pPr lvl="0">
              <a:buClr>
                <a:srgbClr val="FE8637"/>
              </a:buClr>
            </a:pPr>
            <a:endParaRPr lang="en-US" altLang="zh-CN" sz="2400" b="1" dirty="0">
              <a:solidFill>
                <a:prstClr val="black"/>
              </a:solidFill>
            </a:endParaRPr>
          </a:p>
          <a:p>
            <a:pPr lvl="0">
              <a:buClr>
                <a:srgbClr val="FE8637"/>
              </a:buClr>
            </a:pPr>
            <a:endParaRPr lang="en-US" altLang="zh-CN" sz="2400" b="1" dirty="0" smtClean="0">
              <a:solidFill>
                <a:prstClr val="black"/>
              </a:solidFill>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13554279"/>
              </p:ext>
            </p:extLst>
          </p:nvPr>
        </p:nvGraphicFramePr>
        <p:xfrm>
          <a:off x="568159" y="3003798"/>
          <a:ext cx="1423987" cy="411163"/>
        </p:xfrm>
        <a:graphic>
          <a:graphicData uri="http://schemas.openxmlformats.org/presentationml/2006/ole">
            <mc:AlternateContent xmlns:mc="http://schemas.openxmlformats.org/markup-compatibility/2006">
              <mc:Choice xmlns:v="urn:schemas-microsoft-com:vml" Requires="v">
                <p:oleObj spid="_x0000_s4255" name="Equation" r:id="rId4" imgW="876240" imgH="253800" progId="Equation.DSMT4">
                  <p:embed/>
                </p:oleObj>
              </mc:Choice>
              <mc:Fallback>
                <p:oleObj name="Equation" r:id="rId4" imgW="876240" imgH="253800" progId="Equation.DSMT4">
                  <p:embed/>
                  <p:pic>
                    <p:nvPicPr>
                      <p:cNvPr id="0" name="对象 19"/>
                      <p:cNvPicPr>
                        <a:picLocks noChangeAspect="1" noChangeArrowheads="1"/>
                      </p:cNvPicPr>
                      <p:nvPr/>
                    </p:nvPicPr>
                    <p:blipFill>
                      <a:blip r:embed="rId5"/>
                      <a:srcRect/>
                      <a:stretch>
                        <a:fillRect/>
                      </a:stretch>
                    </p:blipFill>
                    <p:spPr bwMode="auto">
                      <a:xfrm>
                        <a:off x="568159" y="3003798"/>
                        <a:ext cx="1423987"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011786480"/>
              </p:ext>
            </p:extLst>
          </p:nvPr>
        </p:nvGraphicFramePr>
        <p:xfrm>
          <a:off x="2563813" y="3013075"/>
          <a:ext cx="1403350" cy="390525"/>
        </p:xfrm>
        <a:graphic>
          <a:graphicData uri="http://schemas.openxmlformats.org/presentationml/2006/ole">
            <mc:AlternateContent xmlns:mc="http://schemas.openxmlformats.org/markup-compatibility/2006">
              <mc:Choice xmlns:v="urn:schemas-microsoft-com:vml" Requires="v">
                <p:oleObj spid="_x0000_s4256" name="Equation" r:id="rId6" imgW="863280" imgH="241200" progId="Equation.DSMT4">
                  <p:embed/>
                </p:oleObj>
              </mc:Choice>
              <mc:Fallback>
                <p:oleObj name="Equation" r:id="rId6" imgW="863280" imgH="241200" progId="Equation.DSMT4">
                  <p:embed/>
                  <p:pic>
                    <p:nvPicPr>
                      <p:cNvPr id="0" name=""/>
                      <p:cNvPicPr>
                        <a:picLocks noChangeAspect="1" noChangeArrowheads="1"/>
                      </p:cNvPicPr>
                      <p:nvPr/>
                    </p:nvPicPr>
                    <p:blipFill>
                      <a:blip r:embed="rId7"/>
                      <a:srcRect/>
                      <a:stretch>
                        <a:fillRect/>
                      </a:stretch>
                    </p:blipFill>
                    <p:spPr bwMode="auto">
                      <a:xfrm>
                        <a:off x="2563813" y="3013075"/>
                        <a:ext cx="140335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98138050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to="" calcmode="lin" valueType="num">
                                      <p:cBhvr>
                                        <p:cTn id="7" dur="1" fill="hold"/>
                                        <p:tgtEl>
                                          <p:spTgt spid="86"/>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nvGrpSpPr>
          <p:cNvPr id="86" name="组合 27"/>
          <p:cNvGrpSpPr>
            <a:grpSpLocks/>
          </p:cNvGrpSpPr>
          <p:nvPr/>
        </p:nvGrpSpPr>
        <p:grpSpPr bwMode="auto">
          <a:xfrm>
            <a:off x="268446" y="925091"/>
            <a:ext cx="7815140" cy="646331"/>
            <a:chOff x="0" y="0"/>
            <a:chExt cx="7654149" cy="646253"/>
          </a:xfrm>
        </p:grpSpPr>
        <p:sp>
          <p:nvSpPr>
            <p:cNvPr id="88" name="TextBox 11"/>
            <p:cNvSpPr>
              <a:spLocks noChangeArrowheads="1"/>
            </p:cNvSpPr>
            <p:nvPr/>
          </p:nvSpPr>
          <p:spPr bwMode="auto">
            <a:xfrm flipH="1">
              <a:off x="575510" y="134475"/>
              <a:ext cx="7078639" cy="4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algn="just" eaLnBrk="1" hangingPunct="1">
                <a:buFont typeface="Arial" pitchFamily="34" charset="0"/>
                <a:buNone/>
              </a:pPr>
              <a:r>
                <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rPr>
                <a:t>博弈得益矩阵</a:t>
              </a:r>
              <a:r>
                <a:rPr lang="zh-CN" altLang="en-US" sz="2400" b="1" dirty="0" smtClean="0">
                  <a:solidFill>
                    <a:srgbClr val="3F3F3F"/>
                  </a:solidFill>
                  <a:latin typeface="黑体" panose="02010609060101010101" pitchFamily="49" charset="-122"/>
                  <a:ea typeface="黑体" panose="02010609060101010101" pitchFamily="49" charset="-122"/>
                  <a:sym typeface="微软雅黑" pitchFamily="34" charset="-122"/>
                </a:rPr>
                <a:t>构造</a:t>
              </a:r>
              <a:endPar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endParaRPr>
            </a:p>
          </p:txBody>
        </p:sp>
        <p:sp>
          <p:nvSpPr>
            <p:cNvPr id="91" name="TextBox 32"/>
            <p:cNvSpPr>
              <a:spLocks noChangeArrowheads="1"/>
            </p:cNvSpPr>
            <p:nvPr/>
          </p:nvSpPr>
          <p:spPr bwMode="auto">
            <a:xfrm>
              <a:off x="0" y="0"/>
              <a:ext cx="505848" cy="646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pitchFamily="34" charset="0"/>
                <a:buNone/>
              </a:pPr>
              <a:r>
                <a:rPr lang="en-US" altLang="zh-CN" sz="3600" dirty="0" smtClean="0">
                  <a:solidFill>
                    <a:srgbClr val="F49022"/>
                  </a:solidFill>
                  <a:latin typeface="Dotum" pitchFamily="34" charset="-127"/>
                  <a:ea typeface="Dotum" pitchFamily="34" charset="-127"/>
                  <a:sym typeface="方正兰亭粗黑_GBK" charset="-122"/>
                </a:rPr>
                <a:t>D</a:t>
              </a:r>
              <a:endParaRPr lang="zh-CN" altLang="en-US" sz="3600" dirty="0">
                <a:solidFill>
                  <a:srgbClr val="F49022"/>
                </a:solidFill>
                <a:latin typeface="Dotum" pitchFamily="34" charset="-127"/>
                <a:ea typeface="Dotum" pitchFamily="34" charset="-127"/>
                <a:sym typeface="方正兰亭粗黑_GBK" charset="-122"/>
              </a:endParaRPr>
            </a:p>
          </p:txBody>
        </p:sp>
        <p:sp>
          <p:nvSpPr>
            <p:cNvPr id="92" name="矩形 33"/>
            <p:cNvSpPr>
              <a:spLocks noChangeArrowheads="1"/>
            </p:cNvSpPr>
            <p:nvPr/>
          </p:nvSpPr>
          <p:spPr bwMode="auto">
            <a:xfrm>
              <a:off x="90144" y="583024"/>
              <a:ext cx="7086792" cy="45713"/>
            </a:xfrm>
            <a:prstGeom prst="rect">
              <a:avLst/>
            </a:prstGeom>
            <a:solidFill>
              <a:srgbClr val="F49022"/>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grpSp>
      <p:sp>
        <p:nvSpPr>
          <p:cNvPr id="33" name="标题 1"/>
          <p:cNvSpPr>
            <a:spLocks noGrp="1"/>
          </p:cNvSpPr>
          <p:nvPr>
            <p:ph type="title"/>
          </p:nvPr>
        </p:nvSpPr>
        <p:spPr>
          <a:xfrm>
            <a:off x="683568" y="162460"/>
            <a:ext cx="2741856" cy="277143"/>
          </a:xfrm>
        </p:spPr>
        <p:txBody>
          <a:bodyPr/>
          <a:lstStyle/>
          <a:p>
            <a:r>
              <a:rPr lang="zh-CN" altLang="en-US" sz="1800" b="1" dirty="0"/>
              <a:t>策略（</a:t>
            </a:r>
            <a:r>
              <a:rPr lang="en-US" altLang="zh-CN" sz="1800" b="1" dirty="0"/>
              <a:t>strategies</a:t>
            </a:r>
            <a:r>
              <a:rPr lang="zh-CN" altLang="en-US" sz="1800" b="1" dirty="0"/>
              <a:t>）</a:t>
            </a:r>
          </a:p>
        </p:txBody>
      </p:sp>
      <p:sp>
        <p:nvSpPr>
          <p:cNvPr id="2" name="矩形 1"/>
          <p:cNvSpPr/>
          <p:nvPr/>
        </p:nvSpPr>
        <p:spPr>
          <a:xfrm>
            <a:off x="453608" y="1707654"/>
            <a:ext cx="8366864" cy="3323987"/>
          </a:xfrm>
          <a:prstGeom prst="rect">
            <a:avLst/>
          </a:prstGeom>
        </p:spPr>
        <p:txBody>
          <a:bodyPr wrap="square">
            <a:spAutoFit/>
          </a:bodyPr>
          <a:lstStyle/>
          <a:p>
            <a:pPr lvl="0">
              <a:buClr>
                <a:srgbClr val="FE8637"/>
              </a:buClr>
            </a:pPr>
            <a:r>
              <a:rPr lang="en-US" altLang="zh-CN" sz="2400" b="1" dirty="0" smtClean="0">
                <a:solidFill>
                  <a:prstClr val="black"/>
                </a:solidFill>
              </a:rPr>
              <a:t>	      </a:t>
            </a:r>
            <a:r>
              <a:rPr lang="zh-CN" altLang="en-US" sz="2400" b="1" dirty="0">
                <a:solidFill>
                  <a:prstClr val="black"/>
                </a:solidFill>
              </a:rPr>
              <a:t> </a:t>
            </a:r>
            <a:r>
              <a:rPr lang="zh-CN" altLang="en-US" sz="2400" b="1" dirty="0" smtClean="0">
                <a:solidFill>
                  <a:prstClr val="black"/>
                </a:solidFill>
              </a:rPr>
              <a:t>，其中，</a:t>
            </a:r>
            <a:r>
              <a:rPr lang="en-US" altLang="zh-CN" sz="2400" i="1" dirty="0" smtClean="0">
                <a:solidFill>
                  <a:prstClr val="black"/>
                </a:solidFill>
              </a:rPr>
              <a:t>H</a:t>
            </a:r>
            <a:r>
              <a:rPr lang="zh-CN" altLang="en-US" sz="2400" b="1" dirty="0" smtClean="0">
                <a:solidFill>
                  <a:prstClr val="black"/>
                </a:solidFill>
              </a:rPr>
              <a:t>为路宽，    为行人速度；    为标准差。</a:t>
            </a:r>
            <a:endParaRPr lang="en-US" altLang="zh-CN" sz="2400" b="1" dirty="0" smtClean="0">
              <a:solidFill>
                <a:prstClr val="black"/>
              </a:solidFill>
            </a:endParaRPr>
          </a:p>
          <a:p>
            <a:pPr lvl="0">
              <a:buClr>
                <a:srgbClr val="FE8637"/>
              </a:buClr>
            </a:pPr>
            <a:endParaRPr lang="en-US" altLang="zh-CN" sz="1400" b="1" i="1" dirty="0">
              <a:solidFill>
                <a:prstClr val="black"/>
              </a:solidFill>
            </a:endParaRPr>
          </a:p>
          <a:p>
            <a:pPr lvl="0">
              <a:buClr>
                <a:srgbClr val="FE8637"/>
              </a:buClr>
            </a:pPr>
            <a:r>
              <a:rPr lang="en-US" altLang="zh-CN" sz="2400" b="1" i="1" dirty="0" smtClean="0">
                <a:solidFill>
                  <a:prstClr val="black"/>
                </a:solidFill>
              </a:rPr>
              <a:t>       </a:t>
            </a:r>
            <a:r>
              <a:rPr lang="zh-CN" altLang="en-US" sz="2400" b="1" dirty="0" smtClean="0">
                <a:solidFill>
                  <a:prstClr val="black"/>
                </a:solidFill>
              </a:rPr>
              <a:t>为车估计自身的穿越时间，设为     ，满足正态分布</a:t>
            </a:r>
            <a:endParaRPr lang="en-US" altLang="zh-CN" sz="2400" b="1" dirty="0" smtClean="0">
              <a:solidFill>
                <a:prstClr val="black"/>
              </a:solidFill>
            </a:endParaRPr>
          </a:p>
          <a:p>
            <a:pPr lvl="0">
              <a:buClr>
                <a:srgbClr val="FE8637"/>
              </a:buClr>
            </a:pPr>
            <a:endParaRPr lang="en-US" altLang="zh-CN" sz="1400" b="1" dirty="0">
              <a:solidFill>
                <a:prstClr val="black"/>
              </a:solidFill>
            </a:endParaRPr>
          </a:p>
          <a:p>
            <a:pPr lvl="0">
              <a:buClr>
                <a:srgbClr val="FE8637"/>
              </a:buClr>
            </a:pPr>
            <a:r>
              <a:rPr lang="en-US" altLang="zh-CN" sz="2400" b="1" i="1" dirty="0" smtClean="0">
                <a:solidFill>
                  <a:prstClr val="black"/>
                </a:solidFill>
              </a:rPr>
              <a:t>                               </a:t>
            </a:r>
            <a:r>
              <a:rPr lang="zh-CN" altLang="en-US" sz="2400" b="1" dirty="0" smtClean="0">
                <a:solidFill>
                  <a:prstClr val="black"/>
                </a:solidFill>
              </a:rPr>
              <a:t>；      为人估计车的穿越时间，设为</a:t>
            </a:r>
            <a:r>
              <a:rPr lang="en-US" altLang="zh-CN" sz="2400" b="1" dirty="0" smtClean="0">
                <a:solidFill>
                  <a:prstClr val="black"/>
                </a:solidFill>
              </a:rPr>
              <a:t>     </a:t>
            </a:r>
            <a:r>
              <a:rPr lang="zh-CN" altLang="en-US" sz="2400" b="1" dirty="0">
                <a:solidFill>
                  <a:prstClr val="black"/>
                </a:solidFill>
              </a:rPr>
              <a:t>，</a:t>
            </a:r>
            <a:r>
              <a:rPr lang="zh-CN" altLang="en-US" sz="2400" b="1" dirty="0" smtClean="0">
                <a:solidFill>
                  <a:prstClr val="black"/>
                </a:solidFill>
              </a:rPr>
              <a:t>满足</a:t>
            </a:r>
            <a:endParaRPr lang="en-US" altLang="zh-CN" sz="2400" b="1" dirty="0" smtClean="0">
              <a:solidFill>
                <a:prstClr val="black"/>
              </a:solidFill>
            </a:endParaRPr>
          </a:p>
          <a:p>
            <a:pPr lvl="0">
              <a:buClr>
                <a:srgbClr val="FE8637"/>
              </a:buClr>
            </a:pPr>
            <a:endParaRPr lang="en-US" altLang="zh-CN" sz="2400" b="1" dirty="0">
              <a:solidFill>
                <a:prstClr val="black"/>
              </a:solidFill>
            </a:endParaRPr>
          </a:p>
          <a:p>
            <a:pPr lvl="0">
              <a:buClr>
                <a:srgbClr val="FE8637"/>
              </a:buClr>
            </a:pPr>
            <a:r>
              <a:rPr lang="zh-CN" altLang="en-US" sz="2400" b="1" dirty="0" smtClean="0">
                <a:solidFill>
                  <a:prstClr val="black"/>
                </a:solidFill>
              </a:rPr>
              <a:t>正态分布                                  。这里，</a:t>
            </a:r>
            <a:r>
              <a:rPr lang="en-US" altLang="zh-CN" sz="2400" b="1" dirty="0">
                <a:solidFill>
                  <a:prstClr val="black"/>
                </a:solidFill>
              </a:rPr>
              <a:t> </a:t>
            </a:r>
            <a:r>
              <a:rPr lang="en-US" altLang="zh-CN" sz="2400" b="1" dirty="0" smtClean="0">
                <a:solidFill>
                  <a:prstClr val="black"/>
                </a:solidFill>
              </a:rPr>
              <a:t> </a:t>
            </a:r>
            <a:r>
              <a:rPr lang="zh-CN" altLang="en-US" sz="2400" b="1" dirty="0" smtClean="0">
                <a:solidFill>
                  <a:prstClr val="black"/>
                </a:solidFill>
              </a:rPr>
              <a:t>为车的理论穿越时间，</a:t>
            </a:r>
            <a:endParaRPr lang="en-US" altLang="zh-CN" sz="2400" b="1" dirty="0">
              <a:solidFill>
                <a:prstClr val="black"/>
              </a:solidFill>
            </a:endParaRPr>
          </a:p>
          <a:p>
            <a:pPr lvl="0">
              <a:buClr>
                <a:srgbClr val="FE8637"/>
              </a:buClr>
            </a:pPr>
            <a:endParaRPr lang="en-US" altLang="zh-CN" sz="1400" b="1" dirty="0" smtClean="0">
              <a:solidFill>
                <a:prstClr val="black"/>
              </a:solidFill>
            </a:endParaRPr>
          </a:p>
          <a:p>
            <a:pPr lvl="0">
              <a:buClr>
                <a:srgbClr val="FE8637"/>
              </a:buClr>
            </a:pPr>
            <a:r>
              <a:rPr lang="en-US" altLang="zh-CN" sz="2400" b="1" dirty="0" smtClean="0">
                <a:solidFill>
                  <a:prstClr val="black"/>
                </a:solidFill>
              </a:rPr>
              <a:t>                   </a:t>
            </a:r>
            <a:r>
              <a:rPr lang="zh-CN" altLang="en-US" sz="2400" b="1" dirty="0" smtClean="0">
                <a:solidFill>
                  <a:prstClr val="black"/>
                </a:solidFill>
              </a:rPr>
              <a:t>，其中      为车到冲突区的距离，    为车速；  为标准差。</a:t>
            </a:r>
            <a:endParaRPr lang="en-US" altLang="zh-CN" sz="2400" b="1" dirty="0" smtClean="0">
              <a:solidFill>
                <a:prstClr val="black"/>
              </a:solidFill>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991328909"/>
              </p:ext>
            </p:extLst>
          </p:nvPr>
        </p:nvGraphicFramePr>
        <p:xfrm>
          <a:off x="568325" y="1708150"/>
          <a:ext cx="1341438" cy="411163"/>
        </p:xfrm>
        <a:graphic>
          <a:graphicData uri="http://schemas.openxmlformats.org/presentationml/2006/ole">
            <mc:AlternateContent xmlns:mc="http://schemas.openxmlformats.org/markup-compatibility/2006">
              <mc:Choice xmlns:v="urn:schemas-microsoft-com:vml" Requires="v">
                <p:oleObj spid="_x0000_s20561" name="Equation" r:id="rId4" imgW="825480" imgH="253800" progId="Equation.DSMT4">
                  <p:embed/>
                </p:oleObj>
              </mc:Choice>
              <mc:Fallback>
                <p:oleObj name="Equation" r:id="rId4" imgW="825480" imgH="253800" progId="Equation.DSMT4">
                  <p:embed/>
                  <p:pic>
                    <p:nvPicPr>
                      <p:cNvPr id="0" name=""/>
                      <p:cNvPicPr>
                        <a:picLocks noChangeAspect="1" noChangeArrowheads="1"/>
                      </p:cNvPicPr>
                      <p:nvPr/>
                    </p:nvPicPr>
                    <p:blipFill>
                      <a:blip r:embed="rId5"/>
                      <a:srcRect/>
                      <a:stretch>
                        <a:fillRect/>
                      </a:stretch>
                    </p:blipFill>
                    <p:spPr bwMode="auto">
                      <a:xfrm>
                        <a:off x="568325" y="1708150"/>
                        <a:ext cx="1341438"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625307533"/>
              </p:ext>
            </p:extLst>
          </p:nvPr>
        </p:nvGraphicFramePr>
        <p:xfrm>
          <a:off x="4499992" y="1708150"/>
          <a:ext cx="288925" cy="411163"/>
        </p:xfrm>
        <a:graphic>
          <a:graphicData uri="http://schemas.openxmlformats.org/presentationml/2006/ole">
            <mc:AlternateContent xmlns:mc="http://schemas.openxmlformats.org/markup-compatibility/2006">
              <mc:Choice xmlns:v="urn:schemas-microsoft-com:vml" Requires="v">
                <p:oleObj spid="_x0000_s20562" name="Equation" r:id="rId6" imgW="177480" imgH="253800" progId="Equation.DSMT4">
                  <p:embed/>
                </p:oleObj>
              </mc:Choice>
              <mc:Fallback>
                <p:oleObj name="Equation" r:id="rId6" imgW="177480" imgH="253800" progId="Equation.DSMT4">
                  <p:embed/>
                  <p:pic>
                    <p:nvPicPr>
                      <p:cNvPr id="0" name=""/>
                      <p:cNvPicPr>
                        <a:picLocks noChangeAspect="1" noChangeArrowheads="1"/>
                      </p:cNvPicPr>
                      <p:nvPr/>
                    </p:nvPicPr>
                    <p:blipFill>
                      <a:blip r:embed="rId7"/>
                      <a:srcRect/>
                      <a:stretch>
                        <a:fillRect/>
                      </a:stretch>
                    </p:blipFill>
                    <p:spPr bwMode="auto">
                      <a:xfrm>
                        <a:off x="4499992" y="1708150"/>
                        <a:ext cx="2889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2119396035"/>
              </p:ext>
            </p:extLst>
          </p:nvPr>
        </p:nvGraphicFramePr>
        <p:xfrm>
          <a:off x="6608762" y="1800225"/>
          <a:ext cx="354765" cy="322927"/>
        </p:xfrm>
        <a:graphic>
          <a:graphicData uri="http://schemas.openxmlformats.org/presentationml/2006/ole">
            <mc:AlternateContent xmlns:mc="http://schemas.openxmlformats.org/markup-compatibility/2006">
              <mc:Choice xmlns:v="urn:schemas-microsoft-com:vml" Requires="v">
                <p:oleObj spid="_x0000_s20563" name="Equation" r:id="rId8" imgW="152280" imgH="139680" progId="Equation.DSMT4">
                  <p:embed/>
                </p:oleObj>
              </mc:Choice>
              <mc:Fallback>
                <p:oleObj name="Equation" r:id="rId8" imgW="152280" imgH="139680" progId="Equation.DSMT4">
                  <p:embed/>
                  <p:pic>
                    <p:nvPicPr>
                      <p:cNvPr id="0" name=""/>
                      <p:cNvPicPr>
                        <a:picLocks noChangeAspect="1" noChangeArrowheads="1"/>
                      </p:cNvPicPr>
                      <p:nvPr/>
                    </p:nvPicPr>
                    <p:blipFill>
                      <a:blip r:embed="rId9"/>
                      <a:srcRect/>
                      <a:stretch>
                        <a:fillRect/>
                      </a:stretch>
                    </p:blipFill>
                    <p:spPr bwMode="auto">
                      <a:xfrm>
                        <a:off x="6608762" y="1800225"/>
                        <a:ext cx="354765" cy="322927"/>
                      </a:xfrm>
                      <a:prstGeom prst="rect">
                        <a:avLst/>
                      </a:prstGeom>
                      <a:noFill/>
                      <a:ln>
                        <a:noFill/>
                      </a:ln>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1536772187"/>
              </p:ext>
            </p:extLst>
          </p:nvPr>
        </p:nvGraphicFramePr>
        <p:xfrm>
          <a:off x="611560" y="2355850"/>
          <a:ext cx="288925" cy="411163"/>
        </p:xfrm>
        <a:graphic>
          <a:graphicData uri="http://schemas.openxmlformats.org/presentationml/2006/ole">
            <mc:AlternateContent xmlns:mc="http://schemas.openxmlformats.org/markup-compatibility/2006">
              <mc:Choice xmlns:v="urn:schemas-microsoft-com:vml" Requires="v">
                <p:oleObj spid="_x0000_s20564" name="Equation" r:id="rId10" imgW="177480" imgH="253800" progId="Equation.DSMT4">
                  <p:embed/>
                </p:oleObj>
              </mc:Choice>
              <mc:Fallback>
                <p:oleObj name="Equation" r:id="rId10" imgW="177480" imgH="253800" progId="Equation.DSMT4">
                  <p:embed/>
                  <p:pic>
                    <p:nvPicPr>
                      <p:cNvPr id="0" name=""/>
                      <p:cNvPicPr>
                        <a:picLocks noChangeAspect="1" noChangeArrowheads="1"/>
                      </p:cNvPicPr>
                      <p:nvPr/>
                    </p:nvPicPr>
                    <p:blipFill>
                      <a:blip r:embed="rId11"/>
                      <a:srcRect/>
                      <a:stretch>
                        <a:fillRect/>
                      </a:stretch>
                    </p:blipFill>
                    <p:spPr bwMode="auto">
                      <a:xfrm>
                        <a:off x="611560" y="2355850"/>
                        <a:ext cx="2889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2933386420"/>
              </p:ext>
            </p:extLst>
          </p:nvPr>
        </p:nvGraphicFramePr>
        <p:xfrm>
          <a:off x="5470525" y="2478088"/>
          <a:ext cx="295275" cy="439737"/>
        </p:xfrm>
        <a:graphic>
          <a:graphicData uri="http://schemas.openxmlformats.org/presentationml/2006/ole">
            <mc:AlternateContent xmlns:mc="http://schemas.openxmlformats.org/markup-compatibility/2006">
              <mc:Choice xmlns:v="urn:schemas-microsoft-com:vml" Requires="v">
                <p:oleObj spid="_x0000_s20565" name="Equation" r:id="rId12" imgW="126720" imgH="190440" progId="Equation.DSMT4">
                  <p:embed/>
                </p:oleObj>
              </mc:Choice>
              <mc:Fallback>
                <p:oleObj name="Equation" r:id="rId12" imgW="126720" imgH="190440" progId="Equation.DSMT4">
                  <p:embed/>
                  <p:pic>
                    <p:nvPicPr>
                      <p:cNvPr id="0" name=""/>
                      <p:cNvPicPr>
                        <a:picLocks noChangeAspect="1" noChangeArrowheads="1"/>
                      </p:cNvPicPr>
                      <p:nvPr/>
                    </p:nvPicPr>
                    <p:blipFill>
                      <a:blip r:embed="rId13"/>
                      <a:srcRect/>
                      <a:stretch>
                        <a:fillRect/>
                      </a:stretch>
                    </p:blipFill>
                    <p:spPr bwMode="auto">
                      <a:xfrm>
                        <a:off x="5470525" y="2478088"/>
                        <a:ext cx="295275" cy="439737"/>
                      </a:xfrm>
                      <a:prstGeom prst="rect">
                        <a:avLst/>
                      </a:prstGeom>
                      <a:noFill/>
                      <a:ln>
                        <a:noFill/>
                      </a:ln>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2057137190"/>
              </p:ext>
            </p:extLst>
          </p:nvPr>
        </p:nvGraphicFramePr>
        <p:xfrm>
          <a:off x="5364088" y="2427734"/>
          <a:ext cx="288032" cy="288032"/>
        </p:xfrm>
        <a:graphic>
          <a:graphicData uri="http://schemas.openxmlformats.org/presentationml/2006/ole">
            <mc:AlternateContent xmlns:mc="http://schemas.openxmlformats.org/markup-compatibility/2006">
              <mc:Choice xmlns:v="urn:schemas-microsoft-com:vml" Requires="v">
                <p:oleObj spid="_x0000_s20566" name="Equation" r:id="rId14" imgW="126720" imgH="126720" progId="Equation.DSMT4">
                  <p:embed/>
                </p:oleObj>
              </mc:Choice>
              <mc:Fallback>
                <p:oleObj name="Equation" r:id="rId14" imgW="126720" imgH="126720" progId="Equation.DSMT4">
                  <p:embed/>
                  <p:pic>
                    <p:nvPicPr>
                      <p:cNvPr id="0" name=""/>
                      <p:cNvPicPr>
                        <a:picLocks noChangeAspect="1" noChangeArrowheads="1"/>
                      </p:cNvPicPr>
                      <p:nvPr/>
                    </p:nvPicPr>
                    <p:blipFill>
                      <a:blip r:embed="rId15"/>
                      <a:srcRect/>
                      <a:stretch>
                        <a:fillRect/>
                      </a:stretch>
                    </p:blipFill>
                    <p:spPr bwMode="auto">
                      <a:xfrm>
                        <a:off x="5364088" y="2427734"/>
                        <a:ext cx="288032" cy="288032"/>
                      </a:xfrm>
                      <a:prstGeom prst="rect">
                        <a:avLst/>
                      </a:prstGeom>
                      <a:noFill/>
                      <a:ln>
                        <a:noFill/>
                      </a:ln>
                      <a:extLst/>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341112672"/>
              </p:ext>
            </p:extLst>
          </p:nvPr>
        </p:nvGraphicFramePr>
        <p:xfrm>
          <a:off x="550297" y="2715766"/>
          <a:ext cx="2077487" cy="720557"/>
        </p:xfrm>
        <a:graphic>
          <a:graphicData uri="http://schemas.openxmlformats.org/presentationml/2006/ole">
            <mc:AlternateContent xmlns:mc="http://schemas.openxmlformats.org/markup-compatibility/2006">
              <mc:Choice xmlns:v="urn:schemas-microsoft-com:vml" Requires="v">
                <p:oleObj spid="_x0000_s20567" name="Equation" r:id="rId16" imgW="1422360" imgH="495000" progId="Equation.DSMT4">
                  <p:embed/>
                </p:oleObj>
              </mc:Choice>
              <mc:Fallback>
                <p:oleObj name="Equation" r:id="rId16" imgW="1422360" imgH="495000" progId="Equation.DSMT4">
                  <p:embed/>
                  <p:pic>
                    <p:nvPicPr>
                      <p:cNvPr id="0" name=""/>
                      <p:cNvPicPr>
                        <a:picLocks noChangeAspect="1" noChangeArrowheads="1"/>
                      </p:cNvPicPr>
                      <p:nvPr/>
                    </p:nvPicPr>
                    <p:blipFill>
                      <a:blip r:embed="rId17"/>
                      <a:srcRect/>
                      <a:stretch>
                        <a:fillRect/>
                      </a:stretch>
                    </p:blipFill>
                    <p:spPr bwMode="auto">
                      <a:xfrm>
                        <a:off x="550297" y="2715766"/>
                        <a:ext cx="2077487" cy="720557"/>
                      </a:xfrm>
                      <a:prstGeom prst="rect">
                        <a:avLst/>
                      </a:prstGeom>
                      <a:noFill/>
                      <a:ln>
                        <a:noFill/>
                      </a:ln>
                      <a:extLst/>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1455232734"/>
              </p:ext>
            </p:extLst>
          </p:nvPr>
        </p:nvGraphicFramePr>
        <p:xfrm>
          <a:off x="2987675" y="2859782"/>
          <a:ext cx="288925" cy="431800"/>
        </p:xfrm>
        <a:graphic>
          <a:graphicData uri="http://schemas.openxmlformats.org/presentationml/2006/ole">
            <mc:AlternateContent xmlns:mc="http://schemas.openxmlformats.org/markup-compatibility/2006">
              <mc:Choice xmlns:v="urn:schemas-microsoft-com:vml" Requires="v">
                <p:oleObj spid="_x0000_s20568" name="Equation" r:id="rId18" imgW="177480" imgH="266400" progId="Equation.DSMT4">
                  <p:embed/>
                </p:oleObj>
              </mc:Choice>
              <mc:Fallback>
                <p:oleObj name="Equation" r:id="rId18" imgW="177480" imgH="266400" progId="Equation.DSMT4">
                  <p:embed/>
                  <p:pic>
                    <p:nvPicPr>
                      <p:cNvPr id="0" name=""/>
                      <p:cNvPicPr>
                        <a:picLocks noChangeAspect="1" noChangeArrowheads="1"/>
                      </p:cNvPicPr>
                      <p:nvPr/>
                    </p:nvPicPr>
                    <p:blipFill>
                      <a:blip r:embed="rId19"/>
                      <a:srcRect/>
                      <a:stretch>
                        <a:fillRect/>
                      </a:stretch>
                    </p:blipFill>
                    <p:spPr bwMode="auto">
                      <a:xfrm>
                        <a:off x="2987675" y="2859782"/>
                        <a:ext cx="2889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3964373551"/>
              </p:ext>
            </p:extLst>
          </p:nvPr>
        </p:nvGraphicFramePr>
        <p:xfrm>
          <a:off x="1892300" y="3435846"/>
          <a:ext cx="2095500" cy="720725"/>
        </p:xfrm>
        <a:graphic>
          <a:graphicData uri="http://schemas.openxmlformats.org/presentationml/2006/ole">
            <mc:AlternateContent xmlns:mc="http://schemas.openxmlformats.org/markup-compatibility/2006">
              <mc:Choice xmlns:v="urn:schemas-microsoft-com:vml" Requires="v">
                <p:oleObj spid="_x0000_s20569" name="Equation" r:id="rId20" imgW="1434960" imgH="495000" progId="Equation.DSMT4">
                  <p:embed/>
                </p:oleObj>
              </mc:Choice>
              <mc:Fallback>
                <p:oleObj name="Equation" r:id="rId20" imgW="1434960" imgH="495000" progId="Equation.DSMT4">
                  <p:embed/>
                  <p:pic>
                    <p:nvPicPr>
                      <p:cNvPr id="0" name=""/>
                      <p:cNvPicPr>
                        <a:picLocks noChangeAspect="1" noChangeArrowheads="1"/>
                      </p:cNvPicPr>
                      <p:nvPr/>
                    </p:nvPicPr>
                    <p:blipFill>
                      <a:blip r:embed="rId21"/>
                      <a:srcRect/>
                      <a:stretch>
                        <a:fillRect/>
                      </a:stretch>
                    </p:blipFill>
                    <p:spPr bwMode="auto">
                      <a:xfrm>
                        <a:off x="1892300" y="3435846"/>
                        <a:ext cx="2095500" cy="720725"/>
                      </a:xfrm>
                      <a:prstGeom prst="rect">
                        <a:avLst/>
                      </a:prstGeom>
                      <a:noFill/>
                      <a:ln>
                        <a:noFill/>
                      </a:ln>
                      <a:extLst/>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2488737809"/>
              </p:ext>
            </p:extLst>
          </p:nvPr>
        </p:nvGraphicFramePr>
        <p:xfrm>
          <a:off x="612775" y="4155926"/>
          <a:ext cx="1217613" cy="390525"/>
        </p:xfrm>
        <a:graphic>
          <a:graphicData uri="http://schemas.openxmlformats.org/presentationml/2006/ole">
            <mc:AlternateContent xmlns:mc="http://schemas.openxmlformats.org/markup-compatibility/2006">
              <mc:Choice xmlns:v="urn:schemas-microsoft-com:vml" Requires="v">
                <p:oleObj spid="_x0000_s20570" name="Equation" r:id="rId22" imgW="749160" imgH="241200" progId="Equation.DSMT4">
                  <p:embed/>
                </p:oleObj>
              </mc:Choice>
              <mc:Fallback>
                <p:oleObj name="Equation" r:id="rId22" imgW="749160" imgH="241200" progId="Equation.DSMT4">
                  <p:embed/>
                  <p:pic>
                    <p:nvPicPr>
                      <p:cNvPr id="0" name=""/>
                      <p:cNvPicPr>
                        <a:picLocks noChangeAspect="1" noChangeArrowheads="1"/>
                      </p:cNvPicPr>
                      <p:nvPr/>
                    </p:nvPicPr>
                    <p:blipFill>
                      <a:blip r:embed="rId23"/>
                      <a:srcRect/>
                      <a:stretch>
                        <a:fillRect/>
                      </a:stretch>
                    </p:blipFill>
                    <p:spPr bwMode="auto">
                      <a:xfrm>
                        <a:off x="612775" y="4155926"/>
                        <a:ext cx="1217613"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1063019432"/>
              </p:ext>
            </p:extLst>
          </p:nvPr>
        </p:nvGraphicFramePr>
        <p:xfrm>
          <a:off x="2843213" y="4227934"/>
          <a:ext cx="254913" cy="330547"/>
        </p:xfrm>
        <a:graphic>
          <a:graphicData uri="http://schemas.openxmlformats.org/presentationml/2006/ole">
            <mc:AlternateContent xmlns:mc="http://schemas.openxmlformats.org/markup-compatibility/2006">
              <mc:Choice xmlns:v="urn:schemas-microsoft-com:vml" Requires="v">
                <p:oleObj spid="_x0000_s20571" name="Equation" r:id="rId24" imgW="126720" imgH="164880" progId="Equation.DSMT4">
                  <p:embed/>
                </p:oleObj>
              </mc:Choice>
              <mc:Fallback>
                <p:oleObj name="Equation" r:id="rId24" imgW="126720" imgH="164880" progId="Equation.DSMT4">
                  <p:embed/>
                  <p:pic>
                    <p:nvPicPr>
                      <p:cNvPr id="0" name=""/>
                      <p:cNvPicPr>
                        <a:picLocks noChangeAspect="1" noChangeArrowheads="1"/>
                      </p:cNvPicPr>
                      <p:nvPr/>
                    </p:nvPicPr>
                    <p:blipFill>
                      <a:blip r:embed="rId25"/>
                      <a:srcRect/>
                      <a:stretch>
                        <a:fillRect/>
                      </a:stretch>
                    </p:blipFill>
                    <p:spPr bwMode="auto">
                      <a:xfrm>
                        <a:off x="2843213" y="4227934"/>
                        <a:ext cx="254913" cy="330547"/>
                      </a:xfrm>
                      <a:prstGeom prst="rect">
                        <a:avLst/>
                      </a:prstGeom>
                      <a:noFill/>
                      <a:ln>
                        <a:noFill/>
                      </a:ln>
                      <a:extLst/>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1713669411"/>
              </p:ext>
            </p:extLst>
          </p:nvPr>
        </p:nvGraphicFramePr>
        <p:xfrm>
          <a:off x="6165850" y="4227934"/>
          <a:ext cx="268288" cy="390525"/>
        </p:xfrm>
        <a:graphic>
          <a:graphicData uri="http://schemas.openxmlformats.org/presentationml/2006/ole">
            <mc:AlternateContent xmlns:mc="http://schemas.openxmlformats.org/markup-compatibility/2006">
              <mc:Choice xmlns:v="urn:schemas-microsoft-com:vml" Requires="v">
                <p:oleObj spid="_x0000_s20572" name="Equation" r:id="rId26" imgW="164880" imgH="241200" progId="Equation.DSMT4">
                  <p:embed/>
                </p:oleObj>
              </mc:Choice>
              <mc:Fallback>
                <p:oleObj name="Equation" r:id="rId26" imgW="164880" imgH="241200" progId="Equation.DSMT4">
                  <p:embed/>
                  <p:pic>
                    <p:nvPicPr>
                      <p:cNvPr id="0" name=""/>
                      <p:cNvPicPr>
                        <a:picLocks noChangeAspect="1" noChangeArrowheads="1"/>
                      </p:cNvPicPr>
                      <p:nvPr/>
                    </p:nvPicPr>
                    <p:blipFill>
                      <a:blip r:embed="rId27"/>
                      <a:srcRect/>
                      <a:stretch>
                        <a:fillRect/>
                      </a:stretch>
                    </p:blipFill>
                    <p:spPr bwMode="auto">
                      <a:xfrm>
                        <a:off x="6165850" y="4227934"/>
                        <a:ext cx="268288"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3283004517"/>
              </p:ext>
            </p:extLst>
          </p:nvPr>
        </p:nvGraphicFramePr>
        <p:xfrm>
          <a:off x="7596336" y="4299942"/>
          <a:ext cx="270467" cy="268386"/>
        </p:xfrm>
        <a:graphic>
          <a:graphicData uri="http://schemas.openxmlformats.org/presentationml/2006/ole">
            <mc:AlternateContent xmlns:mc="http://schemas.openxmlformats.org/markup-compatibility/2006">
              <mc:Choice xmlns:v="urn:schemas-microsoft-com:vml" Requires="v">
                <p:oleObj spid="_x0000_s20573" name="Equation" r:id="rId28" imgW="126720" imgH="126720" progId="Equation.DSMT4">
                  <p:embed/>
                </p:oleObj>
              </mc:Choice>
              <mc:Fallback>
                <p:oleObj name="Equation" r:id="rId28" imgW="126720" imgH="126720" progId="Equation.DSMT4">
                  <p:embed/>
                  <p:pic>
                    <p:nvPicPr>
                      <p:cNvPr id="0" name=""/>
                      <p:cNvPicPr>
                        <a:picLocks noChangeAspect="1" noChangeArrowheads="1"/>
                      </p:cNvPicPr>
                      <p:nvPr/>
                    </p:nvPicPr>
                    <p:blipFill>
                      <a:blip r:embed="rId29"/>
                      <a:srcRect/>
                      <a:stretch>
                        <a:fillRect/>
                      </a:stretch>
                    </p:blipFill>
                    <p:spPr bwMode="auto">
                      <a:xfrm>
                        <a:off x="7596336" y="4299942"/>
                        <a:ext cx="270467" cy="268386"/>
                      </a:xfrm>
                      <a:prstGeom prst="rect">
                        <a:avLst/>
                      </a:prstGeom>
                      <a:noFill/>
                      <a:ln>
                        <a:noFill/>
                      </a:ln>
                      <a:extLst/>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1095375534"/>
              </p:ext>
            </p:extLst>
          </p:nvPr>
        </p:nvGraphicFramePr>
        <p:xfrm>
          <a:off x="5220072" y="3713163"/>
          <a:ext cx="238621" cy="236785"/>
        </p:xfrm>
        <a:graphic>
          <a:graphicData uri="http://schemas.openxmlformats.org/presentationml/2006/ole">
            <mc:AlternateContent xmlns:mc="http://schemas.openxmlformats.org/markup-compatibility/2006">
              <mc:Choice xmlns:v="urn:schemas-microsoft-com:vml" Requires="v">
                <p:oleObj spid="_x0000_s20574" name="Equation" r:id="rId30" imgW="126720" imgH="126720" progId="Equation.DSMT4">
                  <p:embed/>
                </p:oleObj>
              </mc:Choice>
              <mc:Fallback>
                <p:oleObj name="Equation" r:id="rId30" imgW="126720" imgH="126720" progId="Equation.DSMT4">
                  <p:embed/>
                  <p:pic>
                    <p:nvPicPr>
                      <p:cNvPr id="0" name=""/>
                      <p:cNvPicPr>
                        <a:picLocks noChangeAspect="1" noChangeArrowheads="1"/>
                      </p:cNvPicPr>
                      <p:nvPr/>
                    </p:nvPicPr>
                    <p:blipFill>
                      <a:blip r:embed="rId31"/>
                      <a:srcRect/>
                      <a:stretch>
                        <a:fillRect/>
                      </a:stretch>
                    </p:blipFill>
                    <p:spPr bwMode="auto">
                      <a:xfrm>
                        <a:off x="5220072" y="3713163"/>
                        <a:ext cx="238621" cy="236785"/>
                      </a:xfrm>
                      <a:prstGeom prst="rect">
                        <a:avLst/>
                      </a:prstGeom>
                      <a:noFill/>
                      <a:ln>
                        <a:noFill/>
                      </a:ln>
                      <a:extLst/>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2239499961"/>
              </p:ext>
            </p:extLst>
          </p:nvPr>
        </p:nvGraphicFramePr>
        <p:xfrm>
          <a:off x="7489825" y="2979738"/>
          <a:ext cx="263525" cy="284162"/>
        </p:xfrm>
        <a:graphic>
          <a:graphicData uri="http://schemas.openxmlformats.org/presentationml/2006/ole">
            <mc:AlternateContent xmlns:mc="http://schemas.openxmlformats.org/markup-compatibility/2006">
              <mc:Choice xmlns:v="urn:schemas-microsoft-com:vml" Requires="v">
                <p:oleObj spid="_x0000_s20575" name="Equation" r:id="rId32" imgW="139680" imgH="152280" progId="Equation.DSMT4">
                  <p:embed/>
                </p:oleObj>
              </mc:Choice>
              <mc:Fallback>
                <p:oleObj name="Equation" r:id="rId32" imgW="139680" imgH="152280" progId="Equation.DSMT4">
                  <p:embed/>
                  <p:pic>
                    <p:nvPicPr>
                      <p:cNvPr id="0" name=""/>
                      <p:cNvPicPr>
                        <a:picLocks noChangeAspect="1" noChangeArrowheads="1"/>
                      </p:cNvPicPr>
                      <p:nvPr/>
                    </p:nvPicPr>
                    <p:blipFill>
                      <a:blip r:embed="rId33"/>
                      <a:srcRect/>
                      <a:stretch>
                        <a:fillRect/>
                      </a:stretch>
                    </p:blipFill>
                    <p:spPr bwMode="auto">
                      <a:xfrm>
                        <a:off x="7489825" y="2979738"/>
                        <a:ext cx="263525" cy="284162"/>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255913468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to="" calcmode="lin" valueType="num">
                                      <p:cBhvr>
                                        <p:cTn id="7" dur="1" fill="hold"/>
                                        <p:tgtEl>
                                          <p:spTgt spid="86"/>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nvGrpSpPr>
          <p:cNvPr id="86" name="组合 27"/>
          <p:cNvGrpSpPr>
            <a:grpSpLocks/>
          </p:cNvGrpSpPr>
          <p:nvPr/>
        </p:nvGrpSpPr>
        <p:grpSpPr bwMode="auto">
          <a:xfrm>
            <a:off x="268446" y="925091"/>
            <a:ext cx="7815140" cy="646331"/>
            <a:chOff x="0" y="0"/>
            <a:chExt cx="7654149" cy="646253"/>
          </a:xfrm>
        </p:grpSpPr>
        <p:sp>
          <p:nvSpPr>
            <p:cNvPr id="88" name="TextBox 11"/>
            <p:cNvSpPr>
              <a:spLocks noChangeArrowheads="1"/>
            </p:cNvSpPr>
            <p:nvPr/>
          </p:nvSpPr>
          <p:spPr bwMode="auto">
            <a:xfrm flipH="1">
              <a:off x="575510" y="134475"/>
              <a:ext cx="7078639" cy="4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algn="just" eaLnBrk="1" hangingPunct="1">
                <a:buFont typeface="Arial" pitchFamily="34" charset="0"/>
                <a:buNone/>
              </a:pPr>
              <a:r>
                <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rPr>
                <a:t>博弈得益矩阵</a:t>
              </a:r>
              <a:r>
                <a:rPr lang="zh-CN" altLang="en-US" sz="2400" b="1" dirty="0" smtClean="0">
                  <a:solidFill>
                    <a:srgbClr val="3F3F3F"/>
                  </a:solidFill>
                  <a:latin typeface="黑体" panose="02010609060101010101" pitchFamily="49" charset="-122"/>
                  <a:ea typeface="黑体" panose="02010609060101010101" pitchFamily="49" charset="-122"/>
                  <a:sym typeface="微软雅黑" pitchFamily="34" charset="-122"/>
                </a:rPr>
                <a:t>构造</a:t>
              </a:r>
              <a:endPar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endParaRPr>
            </a:p>
          </p:txBody>
        </p:sp>
        <p:sp>
          <p:nvSpPr>
            <p:cNvPr id="91" name="TextBox 32"/>
            <p:cNvSpPr>
              <a:spLocks noChangeArrowheads="1"/>
            </p:cNvSpPr>
            <p:nvPr/>
          </p:nvSpPr>
          <p:spPr bwMode="auto">
            <a:xfrm>
              <a:off x="0" y="0"/>
              <a:ext cx="505848" cy="646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pitchFamily="34" charset="0"/>
                <a:buNone/>
              </a:pPr>
              <a:r>
                <a:rPr lang="en-US" altLang="zh-CN" sz="3600" dirty="0" smtClean="0">
                  <a:solidFill>
                    <a:srgbClr val="F49022"/>
                  </a:solidFill>
                  <a:latin typeface="Dotum" pitchFamily="34" charset="-127"/>
                  <a:ea typeface="Dotum" pitchFamily="34" charset="-127"/>
                  <a:sym typeface="方正兰亭粗黑_GBK" charset="-122"/>
                </a:rPr>
                <a:t>D</a:t>
              </a:r>
              <a:endParaRPr lang="zh-CN" altLang="en-US" sz="3600" dirty="0">
                <a:solidFill>
                  <a:srgbClr val="F49022"/>
                </a:solidFill>
                <a:latin typeface="Dotum" pitchFamily="34" charset="-127"/>
                <a:ea typeface="Dotum" pitchFamily="34" charset="-127"/>
                <a:sym typeface="方正兰亭粗黑_GBK" charset="-122"/>
              </a:endParaRPr>
            </a:p>
          </p:txBody>
        </p:sp>
        <p:sp>
          <p:nvSpPr>
            <p:cNvPr id="92" name="矩形 33"/>
            <p:cNvSpPr>
              <a:spLocks noChangeArrowheads="1"/>
            </p:cNvSpPr>
            <p:nvPr/>
          </p:nvSpPr>
          <p:spPr bwMode="auto">
            <a:xfrm>
              <a:off x="90144" y="583024"/>
              <a:ext cx="7086792" cy="45713"/>
            </a:xfrm>
            <a:prstGeom prst="rect">
              <a:avLst/>
            </a:prstGeom>
            <a:solidFill>
              <a:srgbClr val="F49022"/>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grpSp>
      <p:sp>
        <p:nvSpPr>
          <p:cNvPr id="33" name="标题 1"/>
          <p:cNvSpPr>
            <a:spLocks noGrp="1"/>
          </p:cNvSpPr>
          <p:nvPr>
            <p:ph type="title"/>
          </p:nvPr>
        </p:nvSpPr>
        <p:spPr>
          <a:xfrm>
            <a:off x="683568" y="162460"/>
            <a:ext cx="2741856" cy="277143"/>
          </a:xfrm>
        </p:spPr>
        <p:txBody>
          <a:bodyPr/>
          <a:lstStyle/>
          <a:p>
            <a:r>
              <a:rPr lang="zh-CN" altLang="en-US" sz="1800" b="1" dirty="0"/>
              <a:t>策略（</a:t>
            </a:r>
            <a:r>
              <a:rPr lang="en-US" altLang="zh-CN" sz="1800" b="1" dirty="0"/>
              <a:t>strategies</a:t>
            </a:r>
            <a:r>
              <a:rPr lang="zh-CN" altLang="en-US" sz="1800" b="1" dirty="0"/>
              <a:t>）</a:t>
            </a:r>
          </a:p>
        </p:txBody>
      </p:sp>
      <p:sp>
        <p:nvSpPr>
          <p:cNvPr id="2" name="矩形 1"/>
          <p:cNvSpPr/>
          <p:nvPr/>
        </p:nvSpPr>
        <p:spPr>
          <a:xfrm>
            <a:off x="453608" y="1707654"/>
            <a:ext cx="8798912" cy="1200329"/>
          </a:xfrm>
          <a:prstGeom prst="rect">
            <a:avLst/>
          </a:prstGeom>
        </p:spPr>
        <p:txBody>
          <a:bodyPr wrap="square">
            <a:spAutoFit/>
          </a:bodyPr>
          <a:lstStyle/>
          <a:p>
            <a:pPr lvl="0">
              <a:buClr>
                <a:srgbClr val="FE8637"/>
              </a:buClr>
            </a:pPr>
            <a:r>
              <a:rPr lang="zh-CN" altLang="en-US" sz="2400" b="1" dirty="0">
                <a:solidFill>
                  <a:prstClr val="black"/>
                </a:solidFill>
              </a:rPr>
              <a:t>行人收益的</a:t>
            </a:r>
            <a:r>
              <a:rPr lang="zh-CN" altLang="en-US" sz="2400" b="1" dirty="0" smtClean="0">
                <a:solidFill>
                  <a:prstClr val="black"/>
                </a:solidFill>
              </a:rPr>
              <a:t>数学期望</a:t>
            </a:r>
            <a:endParaRPr lang="en-US" altLang="zh-CN" sz="2400" b="1" dirty="0" smtClean="0">
              <a:solidFill>
                <a:prstClr val="black"/>
              </a:solidFill>
            </a:endParaRPr>
          </a:p>
          <a:p>
            <a:pPr lvl="0">
              <a:buClr>
                <a:srgbClr val="FE8637"/>
              </a:buClr>
            </a:pPr>
            <a:r>
              <a:rPr lang="zh-CN" altLang="en-US" sz="2400" b="1" dirty="0">
                <a:solidFill>
                  <a:prstClr val="black"/>
                </a:solidFill>
              </a:rPr>
              <a:t>令联合分布概率</a:t>
            </a:r>
            <a:r>
              <a:rPr lang="zh-CN" altLang="en-US" sz="2400" b="1" dirty="0" smtClean="0">
                <a:solidFill>
                  <a:prstClr val="black"/>
                </a:solidFill>
              </a:rPr>
              <a:t>为</a:t>
            </a:r>
            <a:endParaRPr lang="en-US" altLang="zh-CN" sz="2400" b="1" dirty="0">
              <a:solidFill>
                <a:prstClr val="black"/>
              </a:solidFill>
            </a:endParaRPr>
          </a:p>
          <a:p>
            <a:pPr lvl="0">
              <a:buClr>
                <a:srgbClr val="FE8637"/>
              </a:buClr>
            </a:pPr>
            <a:endParaRPr lang="en-US" altLang="zh-CN" sz="2400" b="1" dirty="0" smtClean="0">
              <a:solidFill>
                <a:prstClr val="black"/>
              </a:solidFill>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394447769"/>
              </p:ext>
            </p:extLst>
          </p:nvPr>
        </p:nvGraphicFramePr>
        <p:xfrm>
          <a:off x="465731" y="2643758"/>
          <a:ext cx="7018338" cy="2017712"/>
        </p:xfrm>
        <a:graphic>
          <a:graphicData uri="http://schemas.openxmlformats.org/presentationml/2006/ole">
            <mc:AlternateContent xmlns:mc="http://schemas.openxmlformats.org/markup-compatibility/2006">
              <mc:Choice xmlns:v="urn:schemas-microsoft-com:vml" Requires="v">
                <p:oleObj spid="_x0000_s6215" name="Equation" r:id="rId4" imgW="3251160" imgH="939600" progId="Equation.DSMT4">
                  <p:embed/>
                </p:oleObj>
              </mc:Choice>
              <mc:Fallback>
                <p:oleObj name="Equation" r:id="rId4" imgW="3251160" imgH="939600" progId="Equation.DSMT4">
                  <p:embed/>
                  <p:pic>
                    <p:nvPicPr>
                      <p:cNvPr id="0" name=""/>
                      <p:cNvPicPr>
                        <a:picLocks noChangeAspect="1" noChangeArrowheads="1"/>
                      </p:cNvPicPr>
                      <p:nvPr/>
                    </p:nvPicPr>
                    <p:blipFill>
                      <a:blip r:embed="rId5"/>
                      <a:srcRect/>
                      <a:stretch>
                        <a:fillRect/>
                      </a:stretch>
                    </p:blipFill>
                    <p:spPr bwMode="auto">
                      <a:xfrm>
                        <a:off x="465731" y="2643758"/>
                        <a:ext cx="7018338" cy="2017712"/>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403194419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to="" calcmode="lin" valueType="num">
                                      <p:cBhvr>
                                        <p:cTn id="7" dur="1" fill="hold"/>
                                        <p:tgtEl>
                                          <p:spTgt spid="86"/>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nvGrpSpPr>
          <p:cNvPr id="86" name="组合 27"/>
          <p:cNvGrpSpPr>
            <a:grpSpLocks/>
          </p:cNvGrpSpPr>
          <p:nvPr/>
        </p:nvGrpSpPr>
        <p:grpSpPr bwMode="auto">
          <a:xfrm>
            <a:off x="268446" y="925091"/>
            <a:ext cx="7815140" cy="646331"/>
            <a:chOff x="0" y="0"/>
            <a:chExt cx="7654149" cy="646253"/>
          </a:xfrm>
        </p:grpSpPr>
        <p:sp>
          <p:nvSpPr>
            <p:cNvPr id="88" name="TextBox 11"/>
            <p:cNvSpPr>
              <a:spLocks noChangeArrowheads="1"/>
            </p:cNvSpPr>
            <p:nvPr/>
          </p:nvSpPr>
          <p:spPr bwMode="auto">
            <a:xfrm flipH="1">
              <a:off x="575510" y="134475"/>
              <a:ext cx="7078639" cy="4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algn="just" eaLnBrk="1" hangingPunct="1">
                <a:buFont typeface="Arial" pitchFamily="34" charset="0"/>
                <a:buNone/>
              </a:pPr>
              <a:r>
                <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rPr>
                <a:t>博弈得益矩阵</a:t>
              </a:r>
              <a:r>
                <a:rPr lang="zh-CN" altLang="en-US" sz="2400" b="1" dirty="0" smtClean="0">
                  <a:solidFill>
                    <a:srgbClr val="3F3F3F"/>
                  </a:solidFill>
                  <a:latin typeface="黑体" panose="02010609060101010101" pitchFamily="49" charset="-122"/>
                  <a:ea typeface="黑体" panose="02010609060101010101" pitchFamily="49" charset="-122"/>
                  <a:sym typeface="微软雅黑" pitchFamily="34" charset="-122"/>
                </a:rPr>
                <a:t>构造</a:t>
              </a:r>
              <a:endPar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endParaRPr>
            </a:p>
          </p:txBody>
        </p:sp>
        <p:sp>
          <p:nvSpPr>
            <p:cNvPr id="91" name="TextBox 32"/>
            <p:cNvSpPr>
              <a:spLocks noChangeArrowheads="1"/>
            </p:cNvSpPr>
            <p:nvPr/>
          </p:nvSpPr>
          <p:spPr bwMode="auto">
            <a:xfrm>
              <a:off x="0" y="0"/>
              <a:ext cx="505848" cy="646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pitchFamily="34" charset="0"/>
                <a:buNone/>
              </a:pPr>
              <a:r>
                <a:rPr lang="en-US" altLang="zh-CN" sz="3600" dirty="0" smtClean="0">
                  <a:solidFill>
                    <a:srgbClr val="F49022"/>
                  </a:solidFill>
                  <a:latin typeface="Dotum" pitchFamily="34" charset="-127"/>
                  <a:ea typeface="Dotum" pitchFamily="34" charset="-127"/>
                  <a:sym typeface="方正兰亭粗黑_GBK" charset="-122"/>
                </a:rPr>
                <a:t>D</a:t>
              </a:r>
              <a:endParaRPr lang="zh-CN" altLang="en-US" sz="3600" dirty="0">
                <a:solidFill>
                  <a:srgbClr val="F49022"/>
                </a:solidFill>
                <a:latin typeface="Dotum" pitchFamily="34" charset="-127"/>
                <a:ea typeface="Dotum" pitchFamily="34" charset="-127"/>
                <a:sym typeface="方正兰亭粗黑_GBK" charset="-122"/>
              </a:endParaRPr>
            </a:p>
          </p:txBody>
        </p:sp>
        <p:sp>
          <p:nvSpPr>
            <p:cNvPr id="92" name="矩形 33"/>
            <p:cNvSpPr>
              <a:spLocks noChangeArrowheads="1"/>
            </p:cNvSpPr>
            <p:nvPr/>
          </p:nvSpPr>
          <p:spPr bwMode="auto">
            <a:xfrm>
              <a:off x="90144" y="583024"/>
              <a:ext cx="7086792" cy="45713"/>
            </a:xfrm>
            <a:prstGeom prst="rect">
              <a:avLst/>
            </a:prstGeom>
            <a:solidFill>
              <a:srgbClr val="F49022"/>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grpSp>
      <p:sp>
        <p:nvSpPr>
          <p:cNvPr id="33" name="标题 1"/>
          <p:cNvSpPr>
            <a:spLocks noGrp="1"/>
          </p:cNvSpPr>
          <p:nvPr>
            <p:ph type="title"/>
          </p:nvPr>
        </p:nvSpPr>
        <p:spPr>
          <a:xfrm>
            <a:off x="683568" y="162460"/>
            <a:ext cx="2741856" cy="277143"/>
          </a:xfrm>
        </p:spPr>
        <p:txBody>
          <a:bodyPr/>
          <a:lstStyle/>
          <a:p>
            <a:r>
              <a:rPr lang="zh-CN" altLang="en-US" sz="1800" b="1" dirty="0"/>
              <a:t>策略（</a:t>
            </a:r>
            <a:r>
              <a:rPr lang="en-US" altLang="zh-CN" sz="1800" b="1" dirty="0"/>
              <a:t>strategies</a:t>
            </a:r>
            <a:r>
              <a:rPr lang="zh-CN" altLang="en-US" sz="1800" b="1" dirty="0"/>
              <a:t>）</a:t>
            </a:r>
          </a:p>
        </p:txBody>
      </p:sp>
      <p:sp>
        <p:nvSpPr>
          <p:cNvPr id="2" name="矩形 1"/>
          <p:cNvSpPr/>
          <p:nvPr/>
        </p:nvSpPr>
        <p:spPr>
          <a:xfrm>
            <a:off x="453608" y="1707654"/>
            <a:ext cx="8798912" cy="461665"/>
          </a:xfrm>
          <a:prstGeom prst="rect">
            <a:avLst/>
          </a:prstGeom>
        </p:spPr>
        <p:txBody>
          <a:bodyPr wrap="square">
            <a:spAutoFit/>
          </a:bodyPr>
          <a:lstStyle/>
          <a:p>
            <a:pPr lvl="0">
              <a:buClr>
                <a:srgbClr val="FE8637"/>
              </a:buClr>
            </a:pPr>
            <a:r>
              <a:rPr lang="zh-CN" altLang="en-US" sz="2400" b="1" dirty="0">
                <a:solidFill>
                  <a:prstClr val="black"/>
                </a:solidFill>
              </a:rPr>
              <a:t>根据上述积分区间</a:t>
            </a:r>
            <a:r>
              <a:rPr lang="en-US" altLang="zh-CN" sz="2400" b="1" dirty="0">
                <a:solidFill>
                  <a:prstClr val="black"/>
                </a:solidFill>
              </a:rPr>
              <a:t>, </a:t>
            </a:r>
            <a:r>
              <a:rPr lang="zh-CN" altLang="en-US" sz="2400" b="1" dirty="0">
                <a:solidFill>
                  <a:prstClr val="black"/>
                </a:solidFill>
              </a:rPr>
              <a:t>数学期望的计算分为以下 四部分</a:t>
            </a:r>
            <a:r>
              <a:rPr lang="en-US" altLang="zh-CN" sz="2400" b="1" dirty="0">
                <a:solidFill>
                  <a:prstClr val="black"/>
                </a:solidFill>
              </a:rPr>
              <a:t>. </a:t>
            </a:r>
            <a:endParaRPr lang="en-US" altLang="zh-CN" sz="2400" b="1" dirty="0" smtClean="0">
              <a:solidFill>
                <a:prstClr val="black"/>
              </a:solidFill>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470023006"/>
              </p:ext>
            </p:extLst>
          </p:nvPr>
        </p:nvGraphicFramePr>
        <p:xfrm>
          <a:off x="550298" y="2176041"/>
          <a:ext cx="4086225" cy="436563"/>
        </p:xfrm>
        <a:graphic>
          <a:graphicData uri="http://schemas.openxmlformats.org/presentationml/2006/ole">
            <mc:AlternateContent xmlns:mc="http://schemas.openxmlformats.org/markup-compatibility/2006">
              <mc:Choice xmlns:v="urn:schemas-microsoft-com:vml" Requires="v">
                <p:oleObj spid="_x0000_s7238" name="Equation" r:id="rId4" imgW="1892160" imgH="203040" progId="Equation.DSMT4">
                  <p:embed/>
                </p:oleObj>
              </mc:Choice>
              <mc:Fallback>
                <p:oleObj name="Equation" r:id="rId4" imgW="1892160" imgH="203040" progId="Equation.DSMT4">
                  <p:embed/>
                  <p:pic>
                    <p:nvPicPr>
                      <p:cNvPr id="0" name=""/>
                      <p:cNvPicPr>
                        <a:picLocks noChangeAspect="1" noChangeArrowheads="1"/>
                      </p:cNvPicPr>
                      <p:nvPr/>
                    </p:nvPicPr>
                    <p:blipFill>
                      <a:blip r:embed="rId5"/>
                      <a:srcRect/>
                      <a:stretch>
                        <a:fillRect/>
                      </a:stretch>
                    </p:blipFill>
                    <p:spPr bwMode="auto">
                      <a:xfrm>
                        <a:off x="550298" y="2176041"/>
                        <a:ext cx="4086225" cy="436563"/>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246645513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to="" calcmode="lin" valueType="num">
                                      <p:cBhvr>
                                        <p:cTn id="7" dur="1" fill="hold"/>
                                        <p:tgtEl>
                                          <p:spTgt spid="86"/>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1" name="文本框 9"/>
          <p:cNvSpPr txBox="1"/>
          <p:nvPr/>
        </p:nvSpPr>
        <p:spPr>
          <a:xfrm>
            <a:off x="843186" y="2982445"/>
            <a:ext cx="1496566" cy="684803"/>
          </a:xfrm>
          <a:prstGeom prst="rect">
            <a:avLst/>
          </a:prstGeom>
          <a:noFill/>
        </p:spPr>
        <p:txBody>
          <a:bodyPr wrap="square" lIns="68580" tIns="34290" rIns="68580" bIns="34290" rtlCol="0">
            <a:spAutoFit/>
          </a:bodyPr>
          <a:lstStyle/>
          <a:p>
            <a:pPr marL="0" lvl="1" algn="ctr"/>
            <a:r>
              <a:rPr lang="zh-CN" altLang="en-US" sz="2000" b="1" dirty="0" smtClean="0">
                <a:solidFill>
                  <a:schemeClr val="bg1"/>
                </a:solidFill>
                <a:latin typeface="微软雅黑" pitchFamily="34" charset="-122"/>
                <a:ea typeface="微软雅黑" pitchFamily="34" charset="-122"/>
              </a:rPr>
              <a:t>参与者</a:t>
            </a:r>
            <a:endParaRPr lang="en-US" altLang="zh-CN" sz="2000" b="1" dirty="0" smtClean="0">
              <a:solidFill>
                <a:schemeClr val="bg1"/>
              </a:solidFill>
              <a:latin typeface="微软雅黑" pitchFamily="34" charset="-122"/>
              <a:ea typeface="微软雅黑" pitchFamily="34" charset="-122"/>
            </a:endParaRPr>
          </a:p>
          <a:p>
            <a:pPr marL="0" lvl="1" algn="ctr"/>
            <a:r>
              <a:rPr lang="zh-CN" altLang="en-US" sz="2000" b="1" dirty="0" smtClean="0">
                <a:solidFill>
                  <a:schemeClr val="bg1"/>
                </a:solidFill>
                <a:latin typeface="微软雅黑" pitchFamily="34" charset="-122"/>
                <a:ea typeface="微软雅黑" pitchFamily="34" charset="-122"/>
              </a:rPr>
              <a:t>（</a:t>
            </a:r>
            <a:r>
              <a:rPr lang="en-US" altLang="zh-CN" sz="2000" b="1" dirty="0">
                <a:solidFill>
                  <a:schemeClr val="bg1"/>
                </a:solidFill>
                <a:latin typeface="微软雅黑" pitchFamily="34" charset="-122"/>
                <a:ea typeface="微软雅黑" pitchFamily="34" charset="-122"/>
              </a:rPr>
              <a:t>players</a:t>
            </a:r>
            <a:r>
              <a:rPr lang="zh-CN" altLang="en-US" sz="2000" b="1" dirty="0" smtClean="0">
                <a:solidFill>
                  <a:schemeClr val="bg1"/>
                </a:solidFill>
                <a:latin typeface="微软雅黑" pitchFamily="34" charset="-122"/>
                <a:ea typeface="微软雅黑" pitchFamily="34" charset="-122"/>
              </a:rPr>
              <a:t>）</a:t>
            </a:r>
            <a:endParaRPr lang="zh-CN" altLang="en-US" sz="2000" b="1" dirty="0">
              <a:solidFill>
                <a:schemeClr val="bg1"/>
              </a:solidFill>
              <a:latin typeface="微软雅黑" pitchFamily="34" charset="-122"/>
              <a:ea typeface="微软雅黑" pitchFamily="34" charset="-122"/>
            </a:endParaRPr>
          </a:p>
        </p:txBody>
      </p:sp>
      <p:sp>
        <p:nvSpPr>
          <p:cNvPr id="21" name="TextBox 20"/>
          <p:cNvSpPr txBox="1"/>
          <p:nvPr/>
        </p:nvSpPr>
        <p:spPr>
          <a:xfrm>
            <a:off x="4048684" y="793673"/>
            <a:ext cx="1046633" cy="276999"/>
          </a:xfrm>
          <a:prstGeom prst="rect">
            <a:avLst/>
          </a:prstGeom>
          <a:noFill/>
        </p:spPr>
        <p:txBody>
          <a:bodyPr wrap="none" rtlCol="0">
            <a:spAutoFit/>
          </a:bodyPr>
          <a:lstStyle/>
          <a:p>
            <a:r>
              <a:rPr lang="en-US" altLang="zh-CN" sz="1200" b="1" dirty="0" smtClean="0">
                <a:solidFill>
                  <a:schemeClr val="bg1"/>
                </a:solidFill>
                <a:latin typeface="微软雅黑" pitchFamily="34" charset="-122"/>
                <a:ea typeface="微软雅黑" pitchFamily="34" charset="-122"/>
              </a:rPr>
              <a:t>CONTENTS</a:t>
            </a:r>
            <a:endParaRPr lang="zh-CN" altLang="en-US" sz="1200" b="1" dirty="0">
              <a:solidFill>
                <a:schemeClr val="bg1"/>
              </a:solidFill>
              <a:latin typeface="微软雅黑" pitchFamily="34" charset="-122"/>
              <a:ea typeface="微软雅黑" pitchFamily="34" charset="-122"/>
            </a:endParaRPr>
          </a:p>
        </p:txBody>
      </p:sp>
      <p:sp>
        <p:nvSpPr>
          <p:cNvPr id="26" name="Freeform 5"/>
          <p:cNvSpPr>
            <a:spLocks/>
          </p:cNvSpPr>
          <p:nvPr/>
        </p:nvSpPr>
        <p:spPr bwMode="auto">
          <a:xfrm>
            <a:off x="1025165" y="2011783"/>
            <a:ext cx="945370" cy="85235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5" name="KSO_Shape"/>
          <p:cNvSpPr>
            <a:spLocks/>
          </p:cNvSpPr>
          <p:nvPr/>
        </p:nvSpPr>
        <p:spPr bwMode="auto">
          <a:xfrm>
            <a:off x="1193566" y="2229020"/>
            <a:ext cx="608566" cy="41788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27" name="Freeform 5"/>
          <p:cNvSpPr>
            <a:spLocks/>
          </p:cNvSpPr>
          <p:nvPr/>
        </p:nvSpPr>
        <p:spPr bwMode="auto">
          <a:xfrm>
            <a:off x="2622644" y="2011783"/>
            <a:ext cx="945370" cy="85235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9" name="KSO_Shape"/>
          <p:cNvSpPr>
            <a:spLocks/>
          </p:cNvSpPr>
          <p:nvPr/>
        </p:nvSpPr>
        <p:spPr bwMode="auto">
          <a:xfrm>
            <a:off x="2848830" y="2233038"/>
            <a:ext cx="506538" cy="43140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30" name="Freeform 5"/>
          <p:cNvSpPr>
            <a:spLocks/>
          </p:cNvSpPr>
          <p:nvPr/>
        </p:nvSpPr>
        <p:spPr bwMode="auto">
          <a:xfrm>
            <a:off x="4220125" y="2011783"/>
            <a:ext cx="945370" cy="85235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6"/>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6" name="KSO_Shape"/>
          <p:cNvSpPr>
            <a:spLocks/>
          </p:cNvSpPr>
          <p:nvPr/>
        </p:nvSpPr>
        <p:spPr bwMode="auto">
          <a:xfrm>
            <a:off x="4429776" y="2172795"/>
            <a:ext cx="526068" cy="520808"/>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37" name="Freeform 5"/>
          <p:cNvSpPr>
            <a:spLocks/>
          </p:cNvSpPr>
          <p:nvPr/>
        </p:nvSpPr>
        <p:spPr bwMode="auto">
          <a:xfrm>
            <a:off x="5817605" y="2011783"/>
            <a:ext cx="945370" cy="85235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3"/>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0" name="KSO_Shape"/>
          <p:cNvSpPr>
            <a:spLocks/>
          </p:cNvSpPr>
          <p:nvPr/>
        </p:nvSpPr>
        <p:spPr bwMode="auto">
          <a:xfrm>
            <a:off x="6034180" y="2197752"/>
            <a:ext cx="512220" cy="435386"/>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41" name="Freeform 5"/>
          <p:cNvSpPr>
            <a:spLocks/>
          </p:cNvSpPr>
          <p:nvPr/>
        </p:nvSpPr>
        <p:spPr bwMode="auto">
          <a:xfrm>
            <a:off x="7415084" y="2011783"/>
            <a:ext cx="945370" cy="85235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0" name="KSO_Shape"/>
          <p:cNvSpPr>
            <a:spLocks/>
          </p:cNvSpPr>
          <p:nvPr/>
        </p:nvSpPr>
        <p:spPr bwMode="auto">
          <a:xfrm>
            <a:off x="7633681" y="2162208"/>
            <a:ext cx="508174" cy="487848"/>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53" name="文本框 9"/>
          <p:cNvSpPr txBox="1"/>
          <p:nvPr/>
        </p:nvSpPr>
        <p:spPr>
          <a:xfrm>
            <a:off x="2233538" y="2979698"/>
            <a:ext cx="1723583" cy="684803"/>
          </a:xfrm>
          <a:prstGeom prst="rect">
            <a:avLst/>
          </a:prstGeom>
          <a:noFill/>
        </p:spPr>
        <p:txBody>
          <a:bodyPr wrap="square" lIns="68580" tIns="34290" rIns="68580" bIns="34290" rtlCol="0">
            <a:spAutoFit/>
          </a:bodyPr>
          <a:lstStyle/>
          <a:p>
            <a:pPr marL="0" lvl="1" algn="ctr"/>
            <a:r>
              <a:rPr lang="zh-CN" altLang="en-US" sz="2000" b="1" dirty="0">
                <a:solidFill>
                  <a:schemeClr val="bg1"/>
                </a:solidFill>
                <a:latin typeface="微软雅黑" pitchFamily="34" charset="-122"/>
                <a:ea typeface="微软雅黑" pitchFamily="34" charset="-122"/>
              </a:rPr>
              <a:t>行动</a:t>
            </a:r>
            <a:r>
              <a:rPr lang="zh-CN" altLang="en-US" sz="2000" b="1" dirty="0" smtClean="0">
                <a:solidFill>
                  <a:schemeClr val="bg1"/>
                </a:solidFill>
                <a:latin typeface="微软雅黑" pitchFamily="34" charset="-122"/>
                <a:ea typeface="微软雅黑" pitchFamily="34" charset="-122"/>
              </a:rPr>
              <a:t>集及时序</a:t>
            </a:r>
            <a:endParaRPr lang="en-US" altLang="zh-CN" sz="2000" b="1" dirty="0" smtClean="0">
              <a:solidFill>
                <a:schemeClr val="bg1"/>
              </a:solidFill>
              <a:latin typeface="微软雅黑" pitchFamily="34" charset="-122"/>
              <a:ea typeface="微软雅黑" pitchFamily="34" charset="-122"/>
            </a:endParaRPr>
          </a:p>
          <a:p>
            <a:pPr marL="0" lvl="1" algn="ctr"/>
            <a:r>
              <a:rPr lang="zh-CN" altLang="en-US" sz="2000" b="1" dirty="0" smtClean="0">
                <a:solidFill>
                  <a:schemeClr val="bg1"/>
                </a:solidFill>
                <a:latin typeface="微软雅黑" pitchFamily="34" charset="-122"/>
                <a:ea typeface="微软雅黑" pitchFamily="34" charset="-122"/>
              </a:rPr>
              <a:t>（</a:t>
            </a:r>
            <a:r>
              <a:rPr lang="en-US" altLang="zh-CN" sz="2000" b="1" dirty="0">
                <a:solidFill>
                  <a:schemeClr val="bg1"/>
                </a:solidFill>
                <a:latin typeface="微软雅黑" pitchFamily="34" charset="-122"/>
                <a:ea typeface="微软雅黑" pitchFamily="34" charset="-122"/>
              </a:rPr>
              <a:t>action</a:t>
            </a:r>
            <a:r>
              <a:rPr lang="zh-CN" altLang="en-US" sz="2000" b="1" dirty="0" smtClean="0">
                <a:solidFill>
                  <a:schemeClr val="bg1"/>
                </a:solidFill>
                <a:latin typeface="微软雅黑" pitchFamily="34" charset="-122"/>
                <a:ea typeface="微软雅黑" pitchFamily="34" charset="-122"/>
              </a:rPr>
              <a:t>）</a:t>
            </a:r>
            <a:endParaRPr lang="zh-CN" altLang="en-US" sz="2000" b="1" dirty="0">
              <a:solidFill>
                <a:schemeClr val="bg1"/>
              </a:solidFill>
              <a:latin typeface="微软雅黑" pitchFamily="34" charset="-122"/>
              <a:ea typeface="微软雅黑" pitchFamily="34" charset="-122"/>
            </a:endParaRPr>
          </a:p>
        </p:txBody>
      </p:sp>
      <p:sp>
        <p:nvSpPr>
          <p:cNvPr id="55" name="文本框 9"/>
          <p:cNvSpPr txBox="1"/>
          <p:nvPr/>
        </p:nvSpPr>
        <p:spPr>
          <a:xfrm>
            <a:off x="3887178" y="2982445"/>
            <a:ext cx="1764941" cy="684803"/>
          </a:xfrm>
          <a:prstGeom prst="rect">
            <a:avLst/>
          </a:prstGeom>
          <a:noFill/>
        </p:spPr>
        <p:txBody>
          <a:bodyPr wrap="square" lIns="68580" tIns="34290" rIns="68580" bIns="34290" rtlCol="0">
            <a:spAutoFit/>
          </a:bodyPr>
          <a:lstStyle/>
          <a:p>
            <a:pPr marL="0" lvl="1" algn="ctr"/>
            <a:r>
              <a:rPr lang="zh-CN" altLang="en-US" sz="2000" b="1" dirty="0" smtClean="0">
                <a:solidFill>
                  <a:schemeClr val="bg1"/>
                </a:solidFill>
                <a:latin typeface="微软雅黑" pitchFamily="34" charset="-122"/>
                <a:ea typeface="微软雅黑" pitchFamily="34" charset="-122"/>
              </a:rPr>
              <a:t>策略</a:t>
            </a:r>
            <a:endParaRPr lang="en-US" altLang="zh-CN" sz="2000" b="1" dirty="0" smtClean="0">
              <a:solidFill>
                <a:schemeClr val="bg1"/>
              </a:solidFill>
              <a:latin typeface="微软雅黑" pitchFamily="34" charset="-122"/>
              <a:ea typeface="微软雅黑" pitchFamily="34" charset="-122"/>
            </a:endParaRPr>
          </a:p>
          <a:p>
            <a:pPr marL="0" lvl="1" algn="ctr"/>
            <a:r>
              <a:rPr lang="zh-CN" altLang="en-US" sz="2000" b="1" dirty="0" smtClean="0">
                <a:solidFill>
                  <a:schemeClr val="bg1"/>
                </a:solidFill>
                <a:latin typeface="微软雅黑" pitchFamily="34" charset="-122"/>
                <a:ea typeface="微软雅黑" pitchFamily="34" charset="-122"/>
              </a:rPr>
              <a:t>（</a:t>
            </a:r>
            <a:r>
              <a:rPr lang="en-US" altLang="zh-CN" sz="2000" b="1" dirty="0">
                <a:solidFill>
                  <a:schemeClr val="bg1"/>
                </a:solidFill>
                <a:latin typeface="微软雅黑" pitchFamily="34" charset="-122"/>
                <a:ea typeface="微软雅黑" pitchFamily="34" charset="-122"/>
              </a:rPr>
              <a:t>strategies</a:t>
            </a:r>
            <a:r>
              <a:rPr lang="zh-CN" altLang="en-US" sz="2000" b="1" dirty="0" smtClean="0">
                <a:solidFill>
                  <a:schemeClr val="bg1"/>
                </a:solidFill>
                <a:latin typeface="微软雅黑" pitchFamily="34" charset="-122"/>
                <a:ea typeface="微软雅黑" pitchFamily="34" charset="-122"/>
              </a:rPr>
              <a:t>）</a:t>
            </a:r>
            <a:endParaRPr lang="zh-CN" altLang="en-US" sz="2000" b="1" dirty="0">
              <a:solidFill>
                <a:schemeClr val="bg1"/>
              </a:solidFill>
              <a:latin typeface="微软雅黑" pitchFamily="34" charset="-122"/>
              <a:ea typeface="微软雅黑" pitchFamily="34" charset="-122"/>
            </a:endParaRPr>
          </a:p>
        </p:txBody>
      </p:sp>
      <p:sp>
        <p:nvSpPr>
          <p:cNvPr id="57" name="文本框 9"/>
          <p:cNvSpPr txBox="1"/>
          <p:nvPr/>
        </p:nvSpPr>
        <p:spPr>
          <a:xfrm>
            <a:off x="5519728" y="2982445"/>
            <a:ext cx="1500544" cy="684803"/>
          </a:xfrm>
          <a:prstGeom prst="rect">
            <a:avLst/>
          </a:prstGeom>
          <a:noFill/>
        </p:spPr>
        <p:txBody>
          <a:bodyPr wrap="square" lIns="68580" tIns="34290" rIns="68580" bIns="34290" rtlCol="0">
            <a:spAutoFit/>
          </a:bodyPr>
          <a:lstStyle/>
          <a:p>
            <a:pPr marL="0" lvl="1" algn="ctr"/>
            <a:r>
              <a:rPr lang="zh-CN" altLang="en-US" sz="2000" b="1" dirty="0" smtClean="0">
                <a:solidFill>
                  <a:schemeClr val="bg1"/>
                </a:solidFill>
                <a:latin typeface="微软雅黑" pitchFamily="34" charset="-122"/>
                <a:ea typeface="微软雅黑" pitchFamily="34" charset="-122"/>
              </a:rPr>
              <a:t>收益</a:t>
            </a:r>
            <a:endParaRPr lang="en-US" altLang="zh-CN" sz="2000" b="1" dirty="0" smtClean="0">
              <a:solidFill>
                <a:schemeClr val="bg1"/>
              </a:solidFill>
              <a:latin typeface="微软雅黑" pitchFamily="34" charset="-122"/>
              <a:ea typeface="微软雅黑" pitchFamily="34" charset="-122"/>
            </a:endParaRPr>
          </a:p>
          <a:p>
            <a:pPr marL="0" lvl="1" algn="ctr"/>
            <a:r>
              <a:rPr lang="zh-CN" altLang="en-US" sz="2000" b="1" dirty="0" smtClean="0">
                <a:solidFill>
                  <a:schemeClr val="bg1"/>
                </a:solidFill>
                <a:latin typeface="微软雅黑" pitchFamily="34" charset="-122"/>
                <a:ea typeface="微软雅黑" pitchFamily="34" charset="-122"/>
              </a:rPr>
              <a:t>（</a:t>
            </a:r>
            <a:r>
              <a:rPr lang="en-US" altLang="zh-CN" sz="2000" b="1" dirty="0">
                <a:solidFill>
                  <a:schemeClr val="bg1"/>
                </a:solidFill>
                <a:latin typeface="微软雅黑" pitchFamily="34" charset="-122"/>
                <a:ea typeface="微软雅黑" pitchFamily="34" charset="-122"/>
              </a:rPr>
              <a:t>payoffs</a:t>
            </a:r>
            <a:r>
              <a:rPr lang="zh-CN" altLang="en-US" sz="2000" b="1" dirty="0" smtClean="0">
                <a:solidFill>
                  <a:schemeClr val="bg1"/>
                </a:solidFill>
                <a:latin typeface="微软雅黑" pitchFamily="34" charset="-122"/>
                <a:ea typeface="微软雅黑" pitchFamily="34" charset="-122"/>
              </a:rPr>
              <a:t>）</a:t>
            </a:r>
            <a:endParaRPr lang="zh-CN" altLang="en-US" sz="2000" b="1" dirty="0">
              <a:solidFill>
                <a:schemeClr val="bg1"/>
              </a:solidFill>
              <a:latin typeface="微软雅黑" pitchFamily="34" charset="-122"/>
              <a:ea typeface="微软雅黑" pitchFamily="34" charset="-122"/>
            </a:endParaRPr>
          </a:p>
        </p:txBody>
      </p:sp>
      <p:sp>
        <p:nvSpPr>
          <p:cNvPr id="59" name="文本框 9"/>
          <p:cNvSpPr txBox="1"/>
          <p:nvPr/>
        </p:nvSpPr>
        <p:spPr>
          <a:xfrm>
            <a:off x="7020272" y="2982445"/>
            <a:ext cx="1623405" cy="684803"/>
          </a:xfrm>
          <a:prstGeom prst="rect">
            <a:avLst/>
          </a:prstGeom>
          <a:noFill/>
        </p:spPr>
        <p:txBody>
          <a:bodyPr wrap="square" lIns="68580" tIns="34290" rIns="68580" bIns="34290" rtlCol="0">
            <a:spAutoFit/>
          </a:bodyPr>
          <a:lstStyle/>
          <a:p>
            <a:pPr marL="0" lvl="1" algn="ctr"/>
            <a:r>
              <a:rPr lang="zh-CN" altLang="en-US" sz="2000" b="1" dirty="0" smtClean="0">
                <a:solidFill>
                  <a:schemeClr val="bg1"/>
                </a:solidFill>
                <a:latin typeface="微软雅黑" pitchFamily="34" charset="-122"/>
                <a:ea typeface="微软雅黑" pitchFamily="34" charset="-122"/>
              </a:rPr>
              <a:t>结果</a:t>
            </a:r>
            <a:endParaRPr lang="en-US" altLang="zh-CN" sz="2000" b="1" dirty="0" smtClean="0">
              <a:solidFill>
                <a:schemeClr val="bg1"/>
              </a:solidFill>
              <a:latin typeface="微软雅黑" pitchFamily="34" charset="-122"/>
              <a:ea typeface="微软雅黑" pitchFamily="34" charset="-122"/>
            </a:endParaRPr>
          </a:p>
          <a:p>
            <a:pPr marL="0" lvl="1" algn="ctr"/>
            <a:r>
              <a:rPr lang="zh-CN" altLang="en-US" sz="2000" b="1" dirty="0" smtClean="0">
                <a:solidFill>
                  <a:schemeClr val="bg1"/>
                </a:solidFill>
                <a:latin typeface="微软雅黑" pitchFamily="34" charset="-122"/>
                <a:ea typeface="微软雅黑" pitchFamily="34" charset="-122"/>
              </a:rPr>
              <a:t>（</a:t>
            </a:r>
            <a:r>
              <a:rPr lang="en-US" altLang="zh-CN" sz="2000" b="1" dirty="0">
                <a:solidFill>
                  <a:schemeClr val="bg1"/>
                </a:solidFill>
                <a:latin typeface="微软雅黑" pitchFamily="34" charset="-122"/>
                <a:ea typeface="微软雅黑" pitchFamily="34" charset="-122"/>
              </a:rPr>
              <a:t>outcome</a:t>
            </a:r>
            <a:r>
              <a:rPr lang="zh-CN" altLang="en-US" sz="2000" b="1" dirty="0" smtClean="0">
                <a:solidFill>
                  <a:schemeClr val="bg1"/>
                </a:solidFill>
                <a:latin typeface="微软雅黑" pitchFamily="34" charset="-122"/>
                <a:ea typeface="微软雅黑" pitchFamily="34" charset="-122"/>
              </a:rPr>
              <a:t>）</a:t>
            </a:r>
            <a:endParaRPr lang="zh-CN" altLang="en-US" sz="2000" b="1" dirty="0">
              <a:solidFill>
                <a:schemeClr val="bg1"/>
              </a:solidFill>
              <a:latin typeface="微软雅黑" pitchFamily="34" charset="-122"/>
              <a:ea typeface="微软雅黑" pitchFamily="34" charset="-122"/>
            </a:endParaRPr>
          </a:p>
        </p:txBody>
      </p:sp>
      <p:sp>
        <p:nvSpPr>
          <p:cNvPr id="63" name="Freeform 5"/>
          <p:cNvSpPr>
            <a:spLocks/>
          </p:cNvSpPr>
          <p:nvPr/>
        </p:nvSpPr>
        <p:spPr bwMode="auto">
          <a:xfrm>
            <a:off x="3637930" y="0"/>
            <a:ext cx="1870372" cy="791722"/>
          </a:xfrm>
          <a:custGeom>
            <a:avLst/>
            <a:gdLst/>
            <a:ahLst/>
            <a:cxnLst/>
            <a:rect l="l" t="t" r="r" b="b"/>
            <a:pathLst>
              <a:path w="1212931" h="513429">
                <a:moveTo>
                  <a:pt x="0" y="0"/>
                </a:moveTo>
                <a:lnTo>
                  <a:pt x="1212931" y="0"/>
                </a:lnTo>
                <a:cubicBezTo>
                  <a:pt x="1210875" y="8189"/>
                  <a:pt x="1207259" y="15721"/>
                  <a:pt x="1202896" y="22772"/>
                </a:cubicBezTo>
                <a:lnTo>
                  <a:pt x="956422" y="454561"/>
                </a:lnTo>
                <a:cubicBezTo>
                  <a:pt x="946115" y="471761"/>
                  <a:pt x="931774" y="486697"/>
                  <a:pt x="913401" y="497559"/>
                </a:cubicBezTo>
                <a:cubicBezTo>
                  <a:pt x="894131" y="508874"/>
                  <a:pt x="873069" y="513853"/>
                  <a:pt x="852006" y="513401"/>
                </a:cubicBezTo>
                <a:lnTo>
                  <a:pt x="358161" y="513401"/>
                </a:lnTo>
                <a:cubicBezTo>
                  <a:pt x="338443" y="513401"/>
                  <a:pt x="317829" y="508422"/>
                  <a:pt x="299456" y="497559"/>
                </a:cubicBezTo>
                <a:cubicBezTo>
                  <a:pt x="281082" y="486697"/>
                  <a:pt x="266294" y="471761"/>
                  <a:pt x="256435" y="454109"/>
                </a:cubicBezTo>
                <a:lnTo>
                  <a:pt x="8616" y="20509"/>
                </a:lnTo>
                <a:close/>
              </a:path>
            </a:pathLst>
          </a:custGeom>
          <a:solidFill>
            <a:schemeClr val="accent6"/>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0" name="TextBox 19"/>
          <p:cNvSpPr txBox="1"/>
          <p:nvPr/>
        </p:nvSpPr>
        <p:spPr>
          <a:xfrm>
            <a:off x="4070414" y="189612"/>
            <a:ext cx="1005404" cy="584775"/>
          </a:xfrm>
          <a:prstGeom prst="rect">
            <a:avLst/>
          </a:prstGeom>
          <a:noFill/>
        </p:spPr>
        <p:txBody>
          <a:bodyPr wrap="none" rtlCol="0">
            <a:spAutoFit/>
          </a:bodyPr>
          <a:lstStyle/>
          <a:p>
            <a:pPr algn="ctr"/>
            <a:r>
              <a:rPr lang="zh-CN" altLang="en-US" sz="3200" b="1" dirty="0" smtClean="0">
                <a:solidFill>
                  <a:schemeClr val="bg1"/>
                </a:solidFill>
                <a:latin typeface="微软雅黑" pitchFamily="34" charset="-122"/>
                <a:ea typeface="微软雅黑" pitchFamily="34" charset="-122"/>
              </a:rPr>
              <a:t>提纲</a:t>
            </a:r>
            <a:endParaRPr lang="zh-CN" altLang="en-US" sz="3200" b="1" dirty="0">
              <a:solidFill>
                <a:schemeClr val="bg1"/>
              </a:solidFill>
              <a:latin typeface="微软雅黑" pitchFamily="34" charset="-122"/>
              <a:ea typeface="微软雅黑" pitchFamily="34" charset="-122"/>
            </a:endParaRPr>
          </a:p>
        </p:txBody>
      </p:sp>
      <p:sp>
        <p:nvSpPr>
          <p:cNvPr id="65" name="矩形 64"/>
          <p:cNvSpPr/>
          <p:nvPr/>
        </p:nvSpPr>
        <p:spPr>
          <a:xfrm>
            <a:off x="0" y="5035826"/>
            <a:ext cx="9144000" cy="1076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723928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anim calcmode="lin" valueType="num">
                                      <p:cBhvr>
                                        <p:cTn id="10" dur="500" fill="hold"/>
                                        <p:tgtEl>
                                          <p:spTgt spid="30"/>
                                        </p:tgtEl>
                                        <p:attrNameLst>
                                          <p:attrName>ppt_x</p:attrName>
                                        </p:attrNameLst>
                                      </p:cBhvr>
                                      <p:tavLst>
                                        <p:tav tm="0">
                                          <p:val>
                                            <p:fltVal val="0.5"/>
                                          </p:val>
                                        </p:tav>
                                        <p:tav tm="100000">
                                          <p:val>
                                            <p:strVal val="#ppt_x"/>
                                          </p:val>
                                        </p:tav>
                                      </p:tavLst>
                                    </p:anim>
                                    <p:anim calcmode="lin" valueType="num">
                                      <p:cBhvr>
                                        <p:cTn id="11" dur="500" fill="hold"/>
                                        <p:tgtEl>
                                          <p:spTgt spid="30"/>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36"/>
                                        </p:tgtEl>
                                        <p:attrNameLst>
                                          <p:attrName>style.visibility</p:attrName>
                                        </p:attrNameLst>
                                      </p:cBhvr>
                                      <p:to>
                                        <p:strVal val="visible"/>
                                      </p:to>
                                    </p:set>
                                    <p:anim calcmode="lin" valueType="num">
                                      <p:cBhvr>
                                        <p:cTn id="14" dur="500" fill="hold"/>
                                        <p:tgtEl>
                                          <p:spTgt spid="36"/>
                                        </p:tgtEl>
                                        <p:attrNameLst>
                                          <p:attrName>ppt_w</p:attrName>
                                        </p:attrNameLst>
                                      </p:cBhvr>
                                      <p:tavLst>
                                        <p:tav tm="0">
                                          <p:val>
                                            <p:fltVal val="0"/>
                                          </p:val>
                                        </p:tav>
                                        <p:tav tm="100000">
                                          <p:val>
                                            <p:strVal val="#ppt_w"/>
                                          </p:val>
                                        </p:tav>
                                      </p:tavLst>
                                    </p:anim>
                                    <p:anim calcmode="lin" valueType="num">
                                      <p:cBhvr>
                                        <p:cTn id="15" dur="500" fill="hold"/>
                                        <p:tgtEl>
                                          <p:spTgt spid="36"/>
                                        </p:tgtEl>
                                        <p:attrNameLst>
                                          <p:attrName>ppt_h</p:attrName>
                                        </p:attrNameLst>
                                      </p:cBhvr>
                                      <p:tavLst>
                                        <p:tav tm="0">
                                          <p:val>
                                            <p:fltVal val="0"/>
                                          </p:val>
                                        </p:tav>
                                        <p:tav tm="100000">
                                          <p:val>
                                            <p:strVal val="#ppt_h"/>
                                          </p:val>
                                        </p:tav>
                                      </p:tavLst>
                                    </p:anim>
                                    <p:animEffect transition="in" filter="fade">
                                      <p:cBhvr>
                                        <p:cTn id="16" dur="500"/>
                                        <p:tgtEl>
                                          <p:spTgt spid="36"/>
                                        </p:tgtEl>
                                      </p:cBhvr>
                                    </p:animEffect>
                                    <p:anim calcmode="lin" valueType="num">
                                      <p:cBhvr>
                                        <p:cTn id="17" dur="500" fill="hold"/>
                                        <p:tgtEl>
                                          <p:spTgt spid="36"/>
                                        </p:tgtEl>
                                        <p:attrNameLst>
                                          <p:attrName>ppt_x</p:attrName>
                                        </p:attrNameLst>
                                      </p:cBhvr>
                                      <p:tavLst>
                                        <p:tav tm="0">
                                          <p:val>
                                            <p:fltVal val="0.5"/>
                                          </p:val>
                                        </p:tav>
                                        <p:tav tm="100000">
                                          <p:val>
                                            <p:strVal val="#ppt_x"/>
                                          </p:val>
                                        </p:tav>
                                      </p:tavLst>
                                    </p:anim>
                                    <p:anim calcmode="lin" valueType="num">
                                      <p:cBhvr>
                                        <p:cTn id="18" dur="500" fill="hold"/>
                                        <p:tgtEl>
                                          <p:spTgt spid="36"/>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200"/>
                                  </p:stCondLst>
                                  <p:childTnLst>
                                    <p:set>
                                      <p:cBhvr>
                                        <p:cTn id="20" dur="1" fill="hold">
                                          <p:stCondLst>
                                            <p:cond delay="0"/>
                                          </p:stCondLst>
                                        </p:cTn>
                                        <p:tgtEl>
                                          <p:spTgt spid="27"/>
                                        </p:tgtEl>
                                        <p:attrNameLst>
                                          <p:attrName>style.visibility</p:attrName>
                                        </p:attrNameLst>
                                      </p:cBhvr>
                                      <p:to>
                                        <p:strVal val="visible"/>
                                      </p:to>
                                    </p:set>
                                    <p:anim calcmode="lin" valueType="num">
                                      <p:cBhvr>
                                        <p:cTn id="21" dur="500" fill="hold"/>
                                        <p:tgtEl>
                                          <p:spTgt spid="27"/>
                                        </p:tgtEl>
                                        <p:attrNameLst>
                                          <p:attrName>ppt_w</p:attrName>
                                        </p:attrNameLst>
                                      </p:cBhvr>
                                      <p:tavLst>
                                        <p:tav tm="0">
                                          <p:val>
                                            <p:fltVal val="0"/>
                                          </p:val>
                                        </p:tav>
                                        <p:tav tm="100000">
                                          <p:val>
                                            <p:strVal val="#ppt_w"/>
                                          </p:val>
                                        </p:tav>
                                      </p:tavLst>
                                    </p:anim>
                                    <p:anim calcmode="lin" valueType="num">
                                      <p:cBhvr>
                                        <p:cTn id="22" dur="500" fill="hold"/>
                                        <p:tgtEl>
                                          <p:spTgt spid="27"/>
                                        </p:tgtEl>
                                        <p:attrNameLst>
                                          <p:attrName>ppt_h</p:attrName>
                                        </p:attrNameLst>
                                      </p:cBhvr>
                                      <p:tavLst>
                                        <p:tav tm="0">
                                          <p:val>
                                            <p:fltVal val="0"/>
                                          </p:val>
                                        </p:tav>
                                        <p:tav tm="100000">
                                          <p:val>
                                            <p:strVal val="#ppt_h"/>
                                          </p:val>
                                        </p:tav>
                                      </p:tavLst>
                                    </p:anim>
                                    <p:animEffect transition="in" filter="fade">
                                      <p:cBhvr>
                                        <p:cTn id="23" dur="500"/>
                                        <p:tgtEl>
                                          <p:spTgt spid="27"/>
                                        </p:tgtEl>
                                      </p:cBhvr>
                                    </p:animEffect>
                                    <p:anim calcmode="lin" valueType="num">
                                      <p:cBhvr>
                                        <p:cTn id="24" dur="500" fill="hold"/>
                                        <p:tgtEl>
                                          <p:spTgt spid="27"/>
                                        </p:tgtEl>
                                        <p:attrNameLst>
                                          <p:attrName>ppt_x</p:attrName>
                                        </p:attrNameLst>
                                      </p:cBhvr>
                                      <p:tavLst>
                                        <p:tav tm="0">
                                          <p:val>
                                            <p:fltVal val="0.5"/>
                                          </p:val>
                                        </p:tav>
                                        <p:tav tm="100000">
                                          <p:val>
                                            <p:strVal val="#ppt_x"/>
                                          </p:val>
                                        </p:tav>
                                      </p:tavLst>
                                    </p:anim>
                                    <p:anim calcmode="lin" valueType="num">
                                      <p:cBhvr>
                                        <p:cTn id="25" dur="500" fill="hold"/>
                                        <p:tgtEl>
                                          <p:spTgt spid="27"/>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200"/>
                                  </p:stCondLst>
                                  <p:childTnLst>
                                    <p:set>
                                      <p:cBhvr>
                                        <p:cTn id="27" dur="1" fill="hold">
                                          <p:stCondLst>
                                            <p:cond delay="0"/>
                                          </p:stCondLst>
                                        </p:cTn>
                                        <p:tgtEl>
                                          <p:spTgt spid="29"/>
                                        </p:tgtEl>
                                        <p:attrNameLst>
                                          <p:attrName>style.visibility</p:attrName>
                                        </p:attrNameLst>
                                      </p:cBhvr>
                                      <p:to>
                                        <p:strVal val="visible"/>
                                      </p:to>
                                    </p:set>
                                    <p:anim calcmode="lin" valueType="num">
                                      <p:cBhvr>
                                        <p:cTn id="28" dur="500" fill="hold"/>
                                        <p:tgtEl>
                                          <p:spTgt spid="29"/>
                                        </p:tgtEl>
                                        <p:attrNameLst>
                                          <p:attrName>ppt_w</p:attrName>
                                        </p:attrNameLst>
                                      </p:cBhvr>
                                      <p:tavLst>
                                        <p:tav tm="0">
                                          <p:val>
                                            <p:fltVal val="0"/>
                                          </p:val>
                                        </p:tav>
                                        <p:tav tm="100000">
                                          <p:val>
                                            <p:strVal val="#ppt_w"/>
                                          </p:val>
                                        </p:tav>
                                      </p:tavLst>
                                    </p:anim>
                                    <p:anim calcmode="lin" valueType="num">
                                      <p:cBhvr>
                                        <p:cTn id="29" dur="500" fill="hold"/>
                                        <p:tgtEl>
                                          <p:spTgt spid="29"/>
                                        </p:tgtEl>
                                        <p:attrNameLst>
                                          <p:attrName>ppt_h</p:attrName>
                                        </p:attrNameLst>
                                      </p:cBhvr>
                                      <p:tavLst>
                                        <p:tav tm="0">
                                          <p:val>
                                            <p:fltVal val="0"/>
                                          </p:val>
                                        </p:tav>
                                        <p:tav tm="100000">
                                          <p:val>
                                            <p:strVal val="#ppt_h"/>
                                          </p:val>
                                        </p:tav>
                                      </p:tavLst>
                                    </p:anim>
                                    <p:animEffect transition="in" filter="fade">
                                      <p:cBhvr>
                                        <p:cTn id="30" dur="500"/>
                                        <p:tgtEl>
                                          <p:spTgt spid="29"/>
                                        </p:tgtEl>
                                      </p:cBhvr>
                                    </p:animEffect>
                                    <p:anim calcmode="lin" valueType="num">
                                      <p:cBhvr>
                                        <p:cTn id="31" dur="500" fill="hold"/>
                                        <p:tgtEl>
                                          <p:spTgt spid="29"/>
                                        </p:tgtEl>
                                        <p:attrNameLst>
                                          <p:attrName>ppt_x</p:attrName>
                                        </p:attrNameLst>
                                      </p:cBhvr>
                                      <p:tavLst>
                                        <p:tav tm="0">
                                          <p:val>
                                            <p:fltVal val="0.5"/>
                                          </p:val>
                                        </p:tav>
                                        <p:tav tm="100000">
                                          <p:val>
                                            <p:strVal val="#ppt_x"/>
                                          </p:val>
                                        </p:tav>
                                      </p:tavLst>
                                    </p:anim>
                                    <p:anim calcmode="lin" valueType="num">
                                      <p:cBhvr>
                                        <p:cTn id="32" dur="500" fill="hold"/>
                                        <p:tgtEl>
                                          <p:spTgt spid="29"/>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400"/>
                                  </p:stCondLst>
                                  <p:childTnLst>
                                    <p:set>
                                      <p:cBhvr>
                                        <p:cTn id="34" dur="1" fill="hold">
                                          <p:stCondLst>
                                            <p:cond delay="0"/>
                                          </p:stCondLst>
                                        </p:cTn>
                                        <p:tgtEl>
                                          <p:spTgt spid="37"/>
                                        </p:tgtEl>
                                        <p:attrNameLst>
                                          <p:attrName>style.visibility</p:attrName>
                                        </p:attrNameLst>
                                      </p:cBhvr>
                                      <p:to>
                                        <p:strVal val="visible"/>
                                      </p:to>
                                    </p:set>
                                    <p:anim calcmode="lin" valueType="num">
                                      <p:cBhvr>
                                        <p:cTn id="35" dur="500" fill="hold"/>
                                        <p:tgtEl>
                                          <p:spTgt spid="37"/>
                                        </p:tgtEl>
                                        <p:attrNameLst>
                                          <p:attrName>ppt_w</p:attrName>
                                        </p:attrNameLst>
                                      </p:cBhvr>
                                      <p:tavLst>
                                        <p:tav tm="0">
                                          <p:val>
                                            <p:fltVal val="0"/>
                                          </p:val>
                                        </p:tav>
                                        <p:tav tm="100000">
                                          <p:val>
                                            <p:strVal val="#ppt_w"/>
                                          </p:val>
                                        </p:tav>
                                      </p:tavLst>
                                    </p:anim>
                                    <p:anim calcmode="lin" valueType="num">
                                      <p:cBhvr>
                                        <p:cTn id="36" dur="500" fill="hold"/>
                                        <p:tgtEl>
                                          <p:spTgt spid="37"/>
                                        </p:tgtEl>
                                        <p:attrNameLst>
                                          <p:attrName>ppt_h</p:attrName>
                                        </p:attrNameLst>
                                      </p:cBhvr>
                                      <p:tavLst>
                                        <p:tav tm="0">
                                          <p:val>
                                            <p:fltVal val="0"/>
                                          </p:val>
                                        </p:tav>
                                        <p:tav tm="100000">
                                          <p:val>
                                            <p:strVal val="#ppt_h"/>
                                          </p:val>
                                        </p:tav>
                                      </p:tavLst>
                                    </p:anim>
                                    <p:animEffect transition="in" filter="fade">
                                      <p:cBhvr>
                                        <p:cTn id="37" dur="500"/>
                                        <p:tgtEl>
                                          <p:spTgt spid="37"/>
                                        </p:tgtEl>
                                      </p:cBhvr>
                                    </p:animEffect>
                                    <p:anim calcmode="lin" valueType="num">
                                      <p:cBhvr>
                                        <p:cTn id="38" dur="500" fill="hold"/>
                                        <p:tgtEl>
                                          <p:spTgt spid="37"/>
                                        </p:tgtEl>
                                        <p:attrNameLst>
                                          <p:attrName>ppt_x</p:attrName>
                                        </p:attrNameLst>
                                      </p:cBhvr>
                                      <p:tavLst>
                                        <p:tav tm="0">
                                          <p:val>
                                            <p:fltVal val="0.5"/>
                                          </p:val>
                                        </p:tav>
                                        <p:tav tm="100000">
                                          <p:val>
                                            <p:strVal val="#ppt_x"/>
                                          </p:val>
                                        </p:tav>
                                      </p:tavLst>
                                    </p:anim>
                                    <p:anim calcmode="lin" valueType="num">
                                      <p:cBhvr>
                                        <p:cTn id="39" dur="500" fill="hold"/>
                                        <p:tgtEl>
                                          <p:spTgt spid="37"/>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400"/>
                                  </p:stCondLst>
                                  <p:childTnLst>
                                    <p:set>
                                      <p:cBhvr>
                                        <p:cTn id="41" dur="1" fill="hold">
                                          <p:stCondLst>
                                            <p:cond delay="0"/>
                                          </p:stCondLst>
                                        </p:cTn>
                                        <p:tgtEl>
                                          <p:spTgt spid="40"/>
                                        </p:tgtEl>
                                        <p:attrNameLst>
                                          <p:attrName>style.visibility</p:attrName>
                                        </p:attrNameLst>
                                      </p:cBhvr>
                                      <p:to>
                                        <p:strVal val="visible"/>
                                      </p:to>
                                    </p:set>
                                    <p:anim calcmode="lin" valueType="num">
                                      <p:cBhvr>
                                        <p:cTn id="42" dur="500" fill="hold"/>
                                        <p:tgtEl>
                                          <p:spTgt spid="40"/>
                                        </p:tgtEl>
                                        <p:attrNameLst>
                                          <p:attrName>ppt_w</p:attrName>
                                        </p:attrNameLst>
                                      </p:cBhvr>
                                      <p:tavLst>
                                        <p:tav tm="0">
                                          <p:val>
                                            <p:fltVal val="0"/>
                                          </p:val>
                                        </p:tav>
                                        <p:tav tm="100000">
                                          <p:val>
                                            <p:strVal val="#ppt_w"/>
                                          </p:val>
                                        </p:tav>
                                      </p:tavLst>
                                    </p:anim>
                                    <p:anim calcmode="lin" valueType="num">
                                      <p:cBhvr>
                                        <p:cTn id="43" dur="500" fill="hold"/>
                                        <p:tgtEl>
                                          <p:spTgt spid="40"/>
                                        </p:tgtEl>
                                        <p:attrNameLst>
                                          <p:attrName>ppt_h</p:attrName>
                                        </p:attrNameLst>
                                      </p:cBhvr>
                                      <p:tavLst>
                                        <p:tav tm="0">
                                          <p:val>
                                            <p:fltVal val="0"/>
                                          </p:val>
                                        </p:tav>
                                        <p:tav tm="100000">
                                          <p:val>
                                            <p:strVal val="#ppt_h"/>
                                          </p:val>
                                        </p:tav>
                                      </p:tavLst>
                                    </p:anim>
                                    <p:animEffect transition="in" filter="fade">
                                      <p:cBhvr>
                                        <p:cTn id="44" dur="500"/>
                                        <p:tgtEl>
                                          <p:spTgt spid="40"/>
                                        </p:tgtEl>
                                      </p:cBhvr>
                                    </p:animEffect>
                                    <p:anim calcmode="lin" valueType="num">
                                      <p:cBhvr>
                                        <p:cTn id="45" dur="500" fill="hold"/>
                                        <p:tgtEl>
                                          <p:spTgt spid="40"/>
                                        </p:tgtEl>
                                        <p:attrNameLst>
                                          <p:attrName>ppt_x</p:attrName>
                                        </p:attrNameLst>
                                      </p:cBhvr>
                                      <p:tavLst>
                                        <p:tav tm="0">
                                          <p:val>
                                            <p:fltVal val="0.5"/>
                                          </p:val>
                                        </p:tav>
                                        <p:tav tm="100000">
                                          <p:val>
                                            <p:strVal val="#ppt_x"/>
                                          </p:val>
                                        </p:tav>
                                      </p:tavLst>
                                    </p:anim>
                                    <p:anim calcmode="lin" valueType="num">
                                      <p:cBhvr>
                                        <p:cTn id="46" dur="500" fill="hold"/>
                                        <p:tgtEl>
                                          <p:spTgt spid="40"/>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600"/>
                                  </p:stCondLst>
                                  <p:childTnLst>
                                    <p:set>
                                      <p:cBhvr>
                                        <p:cTn id="48" dur="1" fill="hold">
                                          <p:stCondLst>
                                            <p:cond delay="0"/>
                                          </p:stCondLst>
                                        </p:cTn>
                                        <p:tgtEl>
                                          <p:spTgt spid="26"/>
                                        </p:tgtEl>
                                        <p:attrNameLst>
                                          <p:attrName>style.visibility</p:attrName>
                                        </p:attrNameLst>
                                      </p:cBhvr>
                                      <p:to>
                                        <p:strVal val="visible"/>
                                      </p:to>
                                    </p:set>
                                    <p:anim calcmode="lin" valueType="num">
                                      <p:cBhvr>
                                        <p:cTn id="49" dur="500" fill="hold"/>
                                        <p:tgtEl>
                                          <p:spTgt spid="26"/>
                                        </p:tgtEl>
                                        <p:attrNameLst>
                                          <p:attrName>ppt_w</p:attrName>
                                        </p:attrNameLst>
                                      </p:cBhvr>
                                      <p:tavLst>
                                        <p:tav tm="0">
                                          <p:val>
                                            <p:fltVal val="0"/>
                                          </p:val>
                                        </p:tav>
                                        <p:tav tm="100000">
                                          <p:val>
                                            <p:strVal val="#ppt_w"/>
                                          </p:val>
                                        </p:tav>
                                      </p:tavLst>
                                    </p:anim>
                                    <p:anim calcmode="lin" valueType="num">
                                      <p:cBhvr>
                                        <p:cTn id="50" dur="500" fill="hold"/>
                                        <p:tgtEl>
                                          <p:spTgt spid="26"/>
                                        </p:tgtEl>
                                        <p:attrNameLst>
                                          <p:attrName>ppt_h</p:attrName>
                                        </p:attrNameLst>
                                      </p:cBhvr>
                                      <p:tavLst>
                                        <p:tav tm="0">
                                          <p:val>
                                            <p:fltVal val="0"/>
                                          </p:val>
                                        </p:tav>
                                        <p:tav tm="100000">
                                          <p:val>
                                            <p:strVal val="#ppt_h"/>
                                          </p:val>
                                        </p:tav>
                                      </p:tavLst>
                                    </p:anim>
                                    <p:animEffect transition="in" filter="fade">
                                      <p:cBhvr>
                                        <p:cTn id="51" dur="500"/>
                                        <p:tgtEl>
                                          <p:spTgt spid="26"/>
                                        </p:tgtEl>
                                      </p:cBhvr>
                                    </p:animEffect>
                                    <p:anim calcmode="lin" valueType="num">
                                      <p:cBhvr>
                                        <p:cTn id="52" dur="500" fill="hold"/>
                                        <p:tgtEl>
                                          <p:spTgt spid="26"/>
                                        </p:tgtEl>
                                        <p:attrNameLst>
                                          <p:attrName>ppt_x</p:attrName>
                                        </p:attrNameLst>
                                      </p:cBhvr>
                                      <p:tavLst>
                                        <p:tav tm="0">
                                          <p:val>
                                            <p:fltVal val="0.5"/>
                                          </p:val>
                                        </p:tav>
                                        <p:tav tm="100000">
                                          <p:val>
                                            <p:strVal val="#ppt_x"/>
                                          </p:val>
                                        </p:tav>
                                      </p:tavLst>
                                    </p:anim>
                                    <p:anim calcmode="lin" valueType="num">
                                      <p:cBhvr>
                                        <p:cTn id="53" dur="500" fill="hold"/>
                                        <p:tgtEl>
                                          <p:spTgt spid="26"/>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600"/>
                                  </p:stCondLst>
                                  <p:childTnLst>
                                    <p:set>
                                      <p:cBhvr>
                                        <p:cTn id="55" dur="1" fill="hold">
                                          <p:stCondLst>
                                            <p:cond delay="0"/>
                                          </p:stCondLst>
                                        </p:cTn>
                                        <p:tgtEl>
                                          <p:spTgt spid="25"/>
                                        </p:tgtEl>
                                        <p:attrNameLst>
                                          <p:attrName>style.visibility</p:attrName>
                                        </p:attrNameLst>
                                      </p:cBhvr>
                                      <p:to>
                                        <p:strVal val="visible"/>
                                      </p:to>
                                    </p:set>
                                    <p:anim calcmode="lin" valueType="num">
                                      <p:cBhvr>
                                        <p:cTn id="56" dur="500" fill="hold"/>
                                        <p:tgtEl>
                                          <p:spTgt spid="25"/>
                                        </p:tgtEl>
                                        <p:attrNameLst>
                                          <p:attrName>ppt_w</p:attrName>
                                        </p:attrNameLst>
                                      </p:cBhvr>
                                      <p:tavLst>
                                        <p:tav tm="0">
                                          <p:val>
                                            <p:fltVal val="0"/>
                                          </p:val>
                                        </p:tav>
                                        <p:tav tm="100000">
                                          <p:val>
                                            <p:strVal val="#ppt_w"/>
                                          </p:val>
                                        </p:tav>
                                      </p:tavLst>
                                    </p:anim>
                                    <p:anim calcmode="lin" valueType="num">
                                      <p:cBhvr>
                                        <p:cTn id="57" dur="500" fill="hold"/>
                                        <p:tgtEl>
                                          <p:spTgt spid="25"/>
                                        </p:tgtEl>
                                        <p:attrNameLst>
                                          <p:attrName>ppt_h</p:attrName>
                                        </p:attrNameLst>
                                      </p:cBhvr>
                                      <p:tavLst>
                                        <p:tav tm="0">
                                          <p:val>
                                            <p:fltVal val="0"/>
                                          </p:val>
                                        </p:tav>
                                        <p:tav tm="100000">
                                          <p:val>
                                            <p:strVal val="#ppt_h"/>
                                          </p:val>
                                        </p:tav>
                                      </p:tavLst>
                                    </p:anim>
                                    <p:animEffect transition="in" filter="fade">
                                      <p:cBhvr>
                                        <p:cTn id="58" dur="500"/>
                                        <p:tgtEl>
                                          <p:spTgt spid="25"/>
                                        </p:tgtEl>
                                      </p:cBhvr>
                                    </p:animEffect>
                                    <p:anim calcmode="lin" valueType="num">
                                      <p:cBhvr>
                                        <p:cTn id="59" dur="500" fill="hold"/>
                                        <p:tgtEl>
                                          <p:spTgt spid="25"/>
                                        </p:tgtEl>
                                        <p:attrNameLst>
                                          <p:attrName>ppt_x</p:attrName>
                                        </p:attrNameLst>
                                      </p:cBhvr>
                                      <p:tavLst>
                                        <p:tav tm="0">
                                          <p:val>
                                            <p:fltVal val="0.5"/>
                                          </p:val>
                                        </p:tav>
                                        <p:tav tm="100000">
                                          <p:val>
                                            <p:strVal val="#ppt_x"/>
                                          </p:val>
                                        </p:tav>
                                      </p:tavLst>
                                    </p:anim>
                                    <p:anim calcmode="lin" valueType="num">
                                      <p:cBhvr>
                                        <p:cTn id="60" dur="500" fill="hold"/>
                                        <p:tgtEl>
                                          <p:spTgt spid="25"/>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800"/>
                                  </p:stCondLst>
                                  <p:childTnLst>
                                    <p:set>
                                      <p:cBhvr>
                                        <p:cTn id="62" dur="1" fill="hold">
                                          <p:stCondLst>
                                            <p:cond delay="0"/>
                                          </p:stCondLst>
                                        </p:cTn>
                                        <p:tgtEl>
                                          <p:spTgt spid="41"/>
                                        </p:tgtEl>
                                        <p:attrNameLst>
                                          <p:attrName>style.visibility</p:attrName>
                                        </p:attrNameLst>
                                      </p:cBhvr>
                                      <p:to>
                                        <p:strVal val="visible"/>
                                      </p:to>
                                    </p:set>
                                    <p:anim calcmode="lin" valueType="num">
                                      <p:cBhvr>
                                        <p:cTn id="63" dur="500" fill="hold"/>
                                        <p:tgtEl>
                                          <p:spTgt spid="41"/>
                                        </p:tgtEl>
                                        <p:attrNameLst>
                                          <p:attrName>ppt_w</p:attrName>
                                        </p:attrNameLst>
                                      </p:cBhvr>
                                      <p:tavLst>
                                        <p:tav tm="0">
                                          <p:val>
                                            <p:fltVal val="0"/>
                                          </p:val>
                                        </p:tav>
                                        <p:tav tm="100000">
                                          <p:val>
                                            <p:strVal val="#ppt_w"/>
                                          </p:val>
                                        </p:tav>
                                      </p:tavLst>
                                    </p:anim>
                                    <p:anim calcmode="lin" valueType="num">
                                      <p:cBhvr>
                                        <p:cTn id="64" dur="500" fill="hold"/>
                                        <p:tgtEl>
                                          <p:spTgt spid="41"/>
                                        </p:tgtEl>
                                        <p:attrNameLst>
                                          <p:attrName>ppt_h</p:attrName>
                                        </p:attrNameLst>
                                      </p:cBhvr>
                                      <p:tavLst>
                                        <p:tav tm="0">
                                          <p:val>
                                            <p:fltVal val="0"/>
                                          </p:val>
                                        </p:tav>
                                        <p:tav tm="100000">
                                          <p:val>
                                            <p:strVal val="#ppt_h"/>
                                          </p:val>
                                        </p:tav>
                                      </p:tavLst>
                                    </p:anim>
                                    <p:animEffect transition="in" filter="fade">
                                      <p:cBhvr>
                                        <p:cTn id="65" dur="500"/>
                                        <p:tgtEl>
                                          <p:spTgt spid="41"/>
                                        </p:tgtEl>
                                      </p:cBhvr>
                                    </p:animEffect>
                                    <p:anim calcmode="lin" valueType="num">
                                      <p:cBhvr>
                                        <p:cTn id="66" dur="500" fill="hold"/>
                                        <p:tgtEl>
                                          <p:spTgt spid="41"/>
                                        </p:tgtEl>
                                        <p:attrNameLst>
                                          <p:attrName>ppt_x</p:attrName>
                                        </p:attrNameLst>
                                      </p:cBhvr>
                                      <p:tavLst>
                                        <p:tav tm="0">
                                          <p:val>
                                            <p:fltVal val="0.5"/>
                                          </p:val>
                                        </p:tav>
                                        <p:tav tm="100000">
                                          <p:val>
                                            <p:strVal val="#ppt_x"/>
                                          </p:val>
                                        </p:tav>
                                      </p:tavLst>
                                    </p:anim>
                                    <p:anim calcmode="lin" valueType="num">
                                      <p:cBhvr>
                                        <p:cTn id="67" dur="500" fill="hold"/>
                                        <p:tgtEl>
                                          <p:spTgt spid="41"/>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800"/>
                                  </p:stCondLst>
                                  <p:childTnLst>
                                    <p:set>
                                      <p:cBhvr>
                                        <p:cTn id="69" dur="1" fill="hold">
                                          <p:stCondLst>
                                            <p:cond delay="0"/>
                                          </p:stCondLst>
                                        </p:cTn>
                                        <p:tgtEl>
                                          <p:spTgt spid="50"/>
                                        </p:tgtEl>
                                        <p:attrNameLst>
                                          <p:attrName>style.visibility</p:attrName>
                                        </p:attrNameLst>
                                      </p:cBhvr>
                                      <p:to>
                                        <p:strVal val="visible"/>
                                      </p:to>
                                    </p:set>
                                    <p:anim calcmode="lin" valueType="num">
                                      <p:cBhvr>
                                        <p:cTn id="70" dur="500" fill="hold"/>
                                        <p:tgtEl>
                                          <p:spTgt spid="50"/>
                                        </p:tgtEl>
                                        <p:attrNameLst>
                                          <p:attrName>ppt_w</p:attrName>
                                        </p:attrNameLst>
                                      </p:cBhvr>
                                      <p:tavLst>
                                        <p:tav tm="0">
                                          <p:val>
                                            <p:fltVal val="0"/>
                                          </p:val>
                                        </p:tav>
                                        <p:tav tm="100000">
                                          <p:val>
                                            <p:strVal val="#ppt_w"/>
                                          </p:val>
                                        </p:tav>
                                      </p:tavLst>
                                    </p:anim>
                                    <p:anim calcmode="lin" valueType="num">
                                      <p:cBhvr>
                                        <p:cTn id="71" dur="500" fill="hold"/>
                                        <p:tgtEl>
                                          <p:spTgt spid="50"/>
                                        </p:tgtEl>
                                        <p:attrNameLst>
                                          <p:attrName>ppt_h</p:attrName>
                                        </p:attrNameLst>
                                      </p:cBhvr>
                                      <p:tavLst>
                                        <p:tav tm="0">
                                          <p:val>
                                            <p:fltVal val="0"/>
                                          </p:val>
                                        </p:tav>
                                        <p:tav tm="100000">
                                          <p:val>
                                            <p:strVal val="#ppt_h"/>
                                          </p:val>
                                        </p:tav>
                                      </p:tavLst>
                                    </p:anim>
                                    <p:animEffect transition="in" filter="fade">
                                      <p:cBhvr>
                                        <p:cTn id="72" dur="500"/>
                                        <p:tgtEl>
                                          <p:spTgt spid="50"/>
                                        </p:tgtEl>
                                      </p:cBhvr>
                                    </p:animEffect>
                                    <p:anim calcmode="lin" valueType="num">
                                      <p:cBhvr>
                                        <p:cTn id="73" dur="500" fill="hold"/>
                                        <p:tgtEl>
                                          <p:spTgt spid="50"/>
                                        </p:tgtEl>
                                        <p:attrNameLst>
                                          <p:attrName>ppt_x</p:attrName>
                                        </p:attrNameLst>
                                      </p:cBhvr>
                                      <p:tavLst>
                                        <p:tav tm="0">
                                          <p:val>
                                            <p:fltVal val="0.5"/>
                                          </p:val>
                                        </p:tav>
                                        <p:tav tm="100000">
                                          <p:val>
                                            <p:strVal val="#ppt_x"/>
                                          </p:val>
                                        </p:tav>
                                      </p:tavLst>
                                    </p:anim>
                                    <p:anim calcmode="lin" valueType="num">
                                      <p:cBhvr>
                                        <p:cTn id="74" dur="500" fill="hold"/>
                                        <p:tgtEl>
                                          <p:spTgt spid="50"/>
                                        </p:tgtEl>
                                        <p:attrNameLst>
                                          <p:attrName>ppt_y</p:attrName>
                                        </p:attrNameLst>
                                      </p:cBhvr>
                                      <p:tavLst>
                                        <p:tav tm="0">
                                          <p:val>
                                            <p:fltVal val="0.5"/>
                                          </p:val>
                                        </p:tav>
                                        <p:tav tm="100000">
                                          <p:val>
                                            <p:strVal val="#ppt_y"/>
                                          </p:val>
                                        </p:tav>
                                      </p:tavLst>
                                    </p:anim>
                                  </p:childTnLst>
                                </p:cTn>
                              </p:par>
                            </p:childTnLst>
                          </p:cTn>
                        </p:par>
                        <p:par>
                          <p:cTn id="75" fill="hold">
                            <p:stCondLst>
                              <p:cond delay="1300"/>
                            </p:stCondLst>
                            <p:childTnLst>
                              <p:par>
                                <p:cTn id="76" presetID="16" presetClass="entr" presetSubtype="21" fill="hold" grpId="0" nodeType="after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barn(inVertical)">
                                      <p:cBhvr>
                                        <p:cTn id="78" dur="500"/>
                                        <p:tgtEl>
                                          <p:spTgt spid="31"/>
                                        </p:tgtEl>
                                      </p:cBhvr>
                                    </p:animEffect>
                                  </p:childTnLst>
                                </p:cTn>
                              </p:par>
                            </p:childTnLst>
                          </p:cTn>
                        </p:par>
                        <p:par>
                          <p:cTn id="79" fill="hold">
                            <p:stCondLst>
                              <p:cond delay="1800"/>
                            </p:stCondLst>
                            <p:childTnLst>
                              <p:par>
                                <p:cTn id="80" presetID="16" presetClass="entr" presetSubtype="21" fill="hold" grpId="0" nodeType="afterEffect">
                                  <p:stCondLst>
                                    <p:cond delay="0"/>
                                  </p:stCondLst>
                                  <p:childTnLst>
                                    <p:set>
                                      <p:cBhvr>
                                        <p:cTn id="81" dur="1" fill="hold">
                                          <p:stCondLst>
                                            <p:cond delay="0"/>
                                          </p:stCondLst>
                                        </p:cTn>
                                        <p:tgtEl>
                                          <p:spTgt spid="53"/>
                                        </p:tgtEl>
                                        <p:attrNameLst>
                                          <p:attrName>style.visibility</p:attrName>
                                        </p:attrNameLst>
                                      </p:cBhvr>
                                      <p:to>
                                        <p:strVal val="visible"/>
                                      </p:to>
                                    </p:set>
                                    <p:animEffect transition="in" filter="barn(inVertical)">
                                      <p:cBhvr>
                                        <p:cTn id="82" dur="500"/>
                                        <p:tgtEl>
                                          <p:spTgt spid="53"/>
                                        </p:tgtEl>
                                      </p:cBhvr>
                                    </p:animEffect>
                                  </p:childTnLst>
                                </p:cTn>
                              </p:par>
                            </p:childTnLst>
                          </p:cTn>
                        </p:par>
                        <p:par>
                          <p:cTn id="83" fill="hold">
                            <p:stCondLst>
                              <p:cond delay="2300"/>
                            </p:stCondLst>
                            <p:childTnLst>
                              <p:par>
                                <p:cTn id="84" presetID="16" presetClass="entr" presetSubtype="21" fill="hold" grpId="0" nodeType="afterEffect">
                                  <p:stCondLst>
                                    <p:cond delay="0"/>
                                  </p:stCondLst>
                                  <p:childTnLst>
                                    <p:set>
                                      <p:cBhvr>
                                        <p:cTn id="85" dur="1" fill="hold">
                                          <p:stCondLst>
                                            <p:cond delay="0"/>
                                          </p:stCondLst>
                                        </p:cTn>
                                        <p:tgtEl>
                                          <p:spTgt spid="55"/>
                                        </p:tgtEl>
                                        <p:attrNameLst>
                                          <p:attrName>style.visibility</p:attrName>
                                        </p:attrNameLst>
                                      </p:cBhvr>
                                      <p:to>
                                        <p:strVal val="visible"/>
                                      </p:to>
                                    </p:set>
                                    <p:animEffect transition="in" filter="barn(inVertical)">
                                      <p:cBhvr>
                                        <p:cTn id="86" dur="500"/>
                                        <p:tgtEl>
                                          <p:spTgt spid="55"/>
                                        </p:tgtEl>
                                      </p:cBhvr>
                                    </p:animEffect>
                                  </p:childTnLst>
                                </p:cTn>
                              </p:par>
                            </p:childTnLst>
                          </p:cTn>
                        </p:par>
                        <p:par>
                          <p:cTn id="87" fill="hold">
                            <p:stCondLst>
                              <p:cond delay="2800"/>
                            </p:stCondLst>
                            <p:childTnLst>
                              <p:par>
                                <p:cTn id="88" presetID="16" presetClass="entr" presetSubtype="21" fill="hold" grpId="0" nodeType="afterEffect">
                                  <p:stCondLst>
                                    <p:cond delay="0"/>
                                  </p:stCondLst>
                                  <p:childTnLst>
                                    <p:set>
                                      <p:cBhvr>
                                        <p:cTn id="89" dur="1" fill="hold">
                                          <p:stCondLst>
                                            <p:cond delay="0"/>
                                          </p:stCondLst>
                                        </p:cTn>
                                        <p:tgtEl>
                                          <p:spTgt spid="57"/>
                                        </p:tgtEl>
                                        <p:attrNameLst>
                                          <p:attrName>style.visibility</p:attrName>
                                        </p:attrNameLst>
                                      </p:cBhvr>
                                      <p:to>
                                        <p:strVal val="visible"/>
                                      </p:to>
                                    </p:set>
                                    <p:animEffect transition="in" filter="barn(inVertical)">
                                      <p:cBhvr>
                                        <p:cTn id="90" dur="500"/>
                                        <p:tgtEl>
                                          <p:spTgt spid="57"/>
                                        </p:tgtEl>
                                      </p:cBhvr>
                                    </p:animEffect>
                                  </p:childTnLst>
                                </p:cTn>
                              </p:par>
                            </p:childTnLst>
                          </p:cTn>
                        </p:par>
                        <p:par>
                          <p:cTn id="91" fill="hold">
                            <p:stCondLst>
                              <p:cond delay="3300"/>
                            </p:stCondLst>
                            <p:childTnLst>
                              <p:par>
                                <p:cTn id="92" presetID="16" presetClass="entr" presetSubtype="21" fill="hold" grpId="0" nodeType="afterEffect">
                                  <p:stCondLst>
                                    <p:cond delay="0"/>
                                  </p:stCondLst>
                                  <p:childTnLst>
                                    <p:set>
                                      <p:cBhvr>
                                        <p:cTn id="93" dur="1" fill="hold">
                                          <p:stCondLst>
                                            <p:cond delay="0"/>
                                          </p:stCondLst>
                                        </p:cTn>
                                        <p:tgtEl>
                                          <p:spTgt spid="59"/>
                                        </p:tgtEl>
                                        <p:attrNameLst>
                                          <p:attrName>style.visibility</p:attrName>
                                        </p:attrNameLst>
                                      </p:cBhvr>
                                      <p:to>
                                        <p:strVal val="visible"/>
                                      </p:to>
                                    </p:set>
                                    <p:animEffect transition="in" filter="barn(inVertical)">
                                      <p:cBhvr>
                                        <p:cTn id="94"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26" grpId="0" animBg="1"/>
      <p:bldP spid="25" grpId="0" animBg="1"/>
      <p:bldP spid="27" grpId="0" animBg="1"/>
      <p:bldP spid="29" grpId="0" animBg="1"/>
      <p:bldP spid="30" grpId="0" animBg="1"/>
      <p:bldP spid="36" grpId="0" animBg="1"/>
      <p:bldP spid="37" grpId="0" animBg="1"/>
      <p:bldP spid="40" grpId="0" animBg="1"/>
      <p:bldP spid="41" grpId="0" animBg="1"/>
      <p:bldP spid="50" grpId="0" animBg="1"/>
      <p:bldP spid="53" grpId="0"/>
      <p:bldP spid="55" grpId="0"/>
      <p:bldP spid="57" grpId="0"/>
      <p:bldP spid="59"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33" name="标题 1"/>
          <p:cNvSpPr>
            <a:spLocks noGrp="1"/>
          </p:cNvSpPr>
          <p:nvPr>
            <p:ph type="title"/>
          </p:nvPr>
        </p:nvSpPr>
        <p:spPr>
          <a:xfrm>
            <a:off x="683568" y="162460"/>
            <a:ext cx="2741856" cy="277143"/>
          </a:xfrm>
        </p:spPr>
        <p:txBody>
          <a:bodyPr/>
          <a:lstStyle/>
          <a:p>
            <a:r>
              <a:rPr lang="zh-CN" altLang="en-US" sz="1800" b="1" dirty="0"/>
              <a:t>策略（</a:t>
            </a:r>
            <a:r>
              <a:rPr lang="en-US" altLang="zh-CN" sz="1800" b="1" dirty="0"/>
              <a:t>strategies</a:t>
            </a:r>
            <a:r>
              <a:rPr lang="zh-CN" altLang="en-US" sz="1800" b="1" dirty="0"/>
              <a:t>）</a:t>
            </a:r>
          </a:p>
        </p:txBody>
      </p:sp>
      <p:graphicFrame>
        <p:nvGraphicFramePr>
          <p:cNvPr id="4" name="表格 3"/>
          <p:cNvGraphicFramePr>
            <a:graphicFrameLocks noGrp="1"/>
          </p:cNvGraphicFramePr>
          <p:nvPr>
            <p:extLst>
              <p:ext uri="{D42A27DB-BD31-4B8C-83A1-F6EECF244321}">
                <p14:modId xmlns:p14="http://schemas.microsoft.com/office/powerpoint/2010/main" val="2062215011"/>
              </p:ext>
            </p:extLst>
          </p:nvPr>
        </p:nvGraphicFramePr>
        <p:xfrm>
          <a:off x="35496" y="627534"/>
          <a:ext cx="9073008" cy="4514906"/>
        </p:xfrm>
        <a:graphic>
          <a:graphicData uri="http://schemas.openxmlformats.org/drawingml/2006/table">
            <a:tbl>
              <a:tblPr firstRow="1" bandRow="1">
                <a:tableStyleId>{5C22544A-7EE6-4342-B048-85BDC9FD1C3A}</a:tableStyleId>
              </a:tblPr>
              <a:tblGrid>
                <a:gridCol w="1080120"/>
                <a:gridCol w="1800200"/>
                <a:gridCol w="5040560"/>
                <a:gridCol w="1152128"/>
              </a:tblGrid>
              <a:tr h="410446">
                <a:tc gridSpan="4">
                  <a:txBody>
                    <a:bodyPr/>
                    <a:lstStyle/>
                    <a:p>
                      <a:pPr algn="ctr"/>
                      <a:r>
                        <a:rPr lang="zh-CN" altLang="en-US" dirty="0" smtClean="0"/>
                        <a:t>表</a:t>
                      </a:r>
                      <a:r>
                        <a:rPr lang="en-US" altLang="zh-CN" dirty="0" smtClean="0"/>
                        <a:t>2 </a:t>
                      </a:r>
                      <a:r>
                        <a:rPr lang="zh-CN" altLang="en-US" dirty="0" smtClean="0"/>
                        <a:t>发生概率与相应收益</a:t>
                      </a:r>
                      <a:endParaRPr lang="zh-CN" altLang="en-US" dirty="0"/>
                    </a:p>
                  </a:txBody>
                  <a:tcPr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r>
              <a:tr h="410446">
                <a:tc gridSpan="4">
                  <a:txBody>
                    <a:bodyPr/>
                    <a:lstStyle/>
                    <a:p>
                      <a:pPr algn="ctr"/>
                      <a:r>
                        <a:rPr lang="en-US" altLang="zh-CN" dirty="0" smtClean="0"/>
                        <a:t>Table 2. Probability and the corresponding beneﬁts.</a:t>
                      </a:r>
                    </a:p>
                  </a:txBody>
                  <a:tcPr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r>
              <a:tr h="410446">
                <a:tc gridSpan="2">
                  <a:txBody>
                    <a:bodyPr/>
                    <a:lstStyle/>
                    <a:p>
                      <a:pPr algn="ctr"/>
                      <a:r>
                        <a:rPr lang="zh-CN" altLang="en-US" dirty="0" smtClean="0"/>
                        <a:t>模式与共同知识</a:t>
                      </a:r>
                      <a:endParaRPr lang="zh-CN" altLang="en-US" dirty="0"/>
                    </a:p>
                  </a:txBody>
                  <a:tcPr anchor="ctr"/>
                </a:tc>
                <a:tc hMerge="1">
                  <a:txBody>
                    <a:bodyPr/>
                    <a:lstStyle/>
                    <a:p>
                      <a:endParaRPr lang="zh-CN" altLang="en-US" dirty="0"/>
                    </a:p>
                  </a:txBody>
                  <a:tcPr/>
                </a:tc>
                <a:tc>
                  <a:txBody>
                    <a:bodyPr/>
                    <a:lstStyle/>
                    <a:p>
                      <a:pPr algn="ctr"/>
                      <a:r>
                        <a:rPr lang="zh-CN" altLang="en-US" dirty="0" smtClean="0"/>
                        <a:t>发生概率</a:t>
                      </a:r>
                      <a:endParaRPr lang="zh-CN" altLang="en-US" dirty="0"/>
                    </a:p>
                  </a:txBody>
                  <a:tcPr anchor="ctr"/>
                </a:tc>
                <a:tc>
                  <a:txBody>
                    <a:bodyPr/>
                    <a:lstStyle/>
                    <a:p>
                      <a:pPr algn="ctr"/>
                      <a:r>
                        <a:rPr lang="zh-CN" altLang="en-US" dirty="0" smtClean="0"/>
                        <a:t>行人收益</a:t>
                      </a:r>
                    </a:p>
                  </a:txBody>
                  <a:tcPr anchor="ctr"/>
                </a:tc>
              </a:tr>
              <a:tr h="410446">
                <a:tc rowSpan="2">
                  <a:txBody>
                    <a:bodyPr/>
                    <a:lstStyle/>
                    <a:p>
                      <a:pPr algn="ctr"/>
                      <a:r>
                        <a:rPr lang="zh-CN" altLang="en-US" sz="1400" dirty="0" smtClean="0"/>
                        <a:t>零步模式</a:t>
                      </a:r>
                    </a:p>
                  </a:txBody>
                  <a:tcPr anchor="ctr"/>
                </a:tc>
                <a:tc>
                  <a:txBody>
                    <a:bodyPr/>
                    <a:lstStyle/>
                    <a:p>
                      <a:r>
                        <a:rPr lang="zh-CN" altLang="en-US" sz="1400" dirty="0" smtClean="0"/>
                        <a:t>“车让人”共同知识</a:t>
                      </a:r>
                      <a:endParaRPr lang="zh-CN" altLang="en-US" sz="1400" dirty="0"/>
                    </a:p>
                  </a:txBody>
                  <a:tcPr anchor="ctr"/>
                </a:tc>
                <a:tc>
                  <a:txBody>
                    <a:bodyPr/>
                    <a:lstStyle/>
                    <a:p>
                      <a:endParaRPr lang="zh-CN" altLang="en-US" dirty="0"/>
                    </a:p>
                  </a:txBody>
                  <a:tcPr anchor="ctr"/>
                </a:tc>
                <a:tc>
                  <a:txBody>
                    <a:bodyPr/>
                    <a:lstStyle/>
                    <a:p>
                      <a:endParaRPr lang="zh-CN" altLang="en-US"/>
                    </a:p>
                  </a:txBody>
                  <a:tcPr anchor="ctr"/>
                </a:tc>
              </a:tr>
              <a:tr h="410446">
                <a:tc vMerge="1">
                  <a:txBody>
                    <a:bodyPr/>
                    <a:lstStyle/>
                    <a:p>
                      <a:endParaRPr lang="zh-CN" altLang="en-US" dirty="0"/>
                    </a:p>
                  </a:txBody>
                  <a:tcPr/>
                </a:tc>
                <a:tc>
                  <a:txBody>
                    <a:bodyPr/>
                    <a:lstStyle/>
                    <a:p>
                      <a:r>
                        <a:rPr lang="zh-CN" altLang="en-US" sz="1400" dirty="0" smtClean="0"/>
                        <a:t>“人让车”共同知识</a:t>
                      </a:r>
                      <a:endParaRPr lang="zh-CN" altLang="en-US" sz="1400" dirty="0"/>
                    </a:p>
                  </a:txBody>
                  <a:tcPr anchor="ctr"/>
                </a:tc>
                <a:tc>
                  <a:txBody>
                    <a:bodyPr/>
                    <a:lstStyle/>
                    <a:p>
                      <a:endParaRPr lang="zh-CN" altLang="en-US" dirty="0"/>
                    </a:p>
                  </a:txBody>
                  <a:tcPr anchor="ctr"/>
                </a:tc>
                <a:tc>
                  <a:txBody>
                    <a:bodyPr/>
                    <a:lstStyle/>
                    <a:p>
                      <a:endParaRPr lang="zh-CN" altLang="en-US"/>
                    </a:p>
                  </a:txBody>
                  <a:tcPr anchor="ctr"/>
                </a:tc>
              </a:tr>
              <a:tr h="410446">
                <a:tc rowSpan="2">
                  <a:txBody>
                    <a:bodyPr/>
                    <a:lstStyle/>
                    <a:p>
                      <a:pPr algn="ctr"/>
                      <a:r>
                        <a:rPr lang="zh-CN" altLang="en-US" sz="1400" dirty="0" smtClean="0"/>
                        <a:t>一步模式</a:t>
                      </a:r>
                    </a:p>
                  </a:txBody>
                  <a:tcPr anchor="ctr"/>
                </a:tc>
                <a:tc>
                  <a:txBody>
                    <a:bodyPr/>
                    <a:lstStyle/>
                    <a:p>
                      <a:r>
                        <a:rPr lang="zh-CN" altLang="en-US" sz="1400" dirty="0" smtClean="0"/>
                        <a:t>“车让人”共同知识</a:t>
                      </a:r>
                      <a:endParaRPr lang="zh-CN" altLang="en-US" sz="1400" dirty="0"/>
                    </a:p>
                  </a:txBody>
                  <a:tcPr anchor="ctr"/>
                </a:tc>
                <a:tc>
                  <a:txBody>
                    <a:bodyPr/>
                    <a:lstStyle/>
                    <a:p>
                      <a:endParaRPr lang="zh-CN" altLang="en-US" dirty="0"/>
                    </a:p>
                  </a:txBody>
                  <a:tcPr anchor="ctr"/>
                </a:tc>
                <a:tc>
                  <a:txBody>
                    <a:bodyPr/>
                    <a:lstStyle/>
                    <a:p>
                      <a:endParaRPr lang="zh-CN" altLang="en-US" dirty="0"/>
                    </a:p>
                  </a:txBody>
                  <a:tcPr anchor="ctr"/>
                </a:tc>
              </a:tr>
              <a:tr h="410446">
                <a:tc vMerge="1">
                  <a:txBody>
                    <a:bodyPr/>
                    <a:lstStyle/>
                    <a:p>
                      <a:endParaRPr lang="zh-CN" altLang="en-US" dirty="0"/>
                    </a:p>
                  </a:txBody>
                  <a:tcPr anchor="ctr"/>
                </a:tc>
                <a:tc>
                  <a:txBody>
                    <a:bodyPr/>
                    <a:lstStyle/>
                    <a:p>
                      <a:r>
                        <a:rPr lang="zh-CN" altLang="en-US" sz="1400" dirty="0" smtClean="0"/>
                        <a:t>“人让车”共同知识</a:t>
                      </a:r>
                      <a:endParaRPr lang="zh-CN" altLang="en-US" sz="1400" dirty="0"/>
                    </a:p>
                  </a:txBody>
                  <a:tcPr anchor="ctr"/>
                </a:tc>
                <a:tc>
                  <a:txBody>
                    <a:bodyPr/>
                    <a:lstStyle/>
                    <a:p>
                      <a:endParaRPr lang="zh-CN" altLang="en-US" dirty="0"/>
                    </a:p>
                  </a:txBody>
                  <a:tcPr anchor="ctr"/>
                </a:tc>
                <a:tc>
                  <a:txBody>
                    <a:bodyPr/>
                    <a:lstStyle/>
                    <a:p>
                      <a:endParaRPr lang="zh-CN" altLang="en-US" dirty="0"/>
                    </a:p>
                  </a:txBody>
                  <a:tcPr anchor="ctr"/>
                </a:tc>
              </a:tr>
              <a:tr h="410446">
                <a:tc rowSpan="2">
                  <a:txBody>
                    <a:bodyPr/>
                    <a:lstStyle/>
                    <a:p>
                      <a:pPr algn="ctr"/>
                      <a:r>
                        <a:rPr lang="zh-CN" altLang="en-US" sz="1400" dirty="0" smtClean="0"/>
                        <a:t>两步模式</a:t>
                      </a:r>
                    </a:p>
                  </a:txBody>
                  <a:tcPr anchor="ctr"/>
                </a:tc>
                <a:tc>
                  <a:txBody>
                    <a:bodyPr/>
                    <a:lstStyle/>
                    <a:p>
                      <a:r>
                        <a:rPr lang="zh-CN" altLang="en-US" sz="1400" dirty="0" smtClean="0"/>
                        <a:t>“车让人”共同知识</a:t>
                      </a:r>
                      <a:endParaRPr lang="zh-CN" altLang="en-US" sz="1400" dirty="0"/>
                    </a:p>
                  </a:txBody>
                  <a:tcPr anchor="ctr"/>
                </a:tc>
                <a:tc>
                  <a:txBody>
                    <a:bodyPr/>
                    <a:lstStyle/>
                    <a:p>
                      <a:endParaRPr lang="zh-CN" altLang="en-US" dirty="0"/>
                    </a:p>
                  </a:txBody>
                  <a:tcPr anchor="ctr"/>
                </a:tc>
                <a:tc>
                  <a:txBody>
                    <a:bodyPr/>
                    <a:lstStyle/>
                    <a:p>
                      <a:endParaRPr lang="zh-CN" altLang="en-US" dirty="0"/>
                    </a:p>
                  </a:txBody>
                  <a:tcPr anchor="ctr"/>
                </a:tc>
              </a:tr>
              <a:tr h="410446">
                <a:tc vMerge="1">
                  <a:txBody>
                    <a:bodyPr/>
                    <a:lstStyle/>
                    <a:p>
                      <a:endParaRPr lang="zh-CN" altLang="en-US" dirty="0"/>
                    </a:p>
                  </a:txBody>
                  <a:tcPr anchor="ctr"/>
                </a:tc>
                <a:tc>
                  <a:txBody>
                    <a:bodyPr/>
                    <a:lstStyle/>
                    <a:p>
                      <a:r>
                        <a:rPr lang="zh-CN" altLang="en-US" sz="1400" dirty="0" smtClean="0"/>
                        <a:t>“人让车”共同知识</a:t>
                      </a:r>
                      <a:endParaRPr lang="zh-CN" altLang="en-US" sz="1400" dirty="0"/>
                    </a:p>
                  </a:txBody>
                  <a:tcPr anchor="ctr"/>
                </a:tc>
                <a:tc>
                  <a:txBody>
                    <a:bodyPr/>
                    <a:lstStyle/>
                    <a:p>
                      <a:endParaRPr lang="zh-CN" altLang="en-US" dirty="0"/>
                    </a:p>
                  </a:txBody>
                  <a:tcPr anchor="ctr"/>
                </a:tc>
                <a:tc>
                  <a:txBody>
                    <a:bodyPr/>
                    <a:lstStyle/>
                    <a:p>
                      <a:endParaRPr lang="zh-CN" altLang="en-US" dirty="0"/>
                    </a:p>
                  </a:txBody>
                  <a:tcPr anchor="ctr"/>
                </a:tc>
              </a:tr>
              <a:tr h="410446">
                <a:tc rowSpan="2">
                  <a:txBody>
                    <a:bodyPr/>
                    <a:lstStyle/>
                    <a:p>
                      <a:pPr algn="ctr"/>
                      <a:r>
                        <a:rPr lang="zh-CN" altLang="en-US" sz="1400" dirty="0" smtClean="0"/>
                        <a:t>失败模式</a:t>
                      </a:r>
                    </a:p>
                  </a:txBody>
                  <a:tcPr anchor="ctr"/>
                </a:tc>
                <a:tc>
                  <a:txBody>
                    <a:bodyPr/>
                    <a:lstStyle/>
                    <a:p>
                      <a:pPr algn="ctr"/>
                      <a:r>
                        <a:rPr lang="zh-CN" altLang="en-US" sz="1400" dirty="0" smtClean="0"/>
                        <a:t>人车互让</a:t>
                      </a:r>
                      <a:endParaRPr lang="zh-CN" altLang="en-US" sz="1400" dirty="0"/>
                    </a:p>
                  </a:txBody>
                  <a:tcPr anchor="ctr"/>
                </a:tc>
                <a:tc>
                  <a:txBody>
                    <a:bodyPr/>
                    <a:lstStyle/>
                    <a:p>
                      <a:endParaRPr lang="zh-CN" altLang="en-US" dirty="0"/>
                    </a:p>
                  </a:txBody>
                  <a:tcPr anchor="ctr"/>
                </a:tc>
                <a:tc>
                  <a:txBody>
                    <a:bodyPr/>
                    <a:lstStyle/>
                    <a:p>
                      <a:endParaRPr lang="zh-CN" altLang="en-US" dirty="0"/>
                    </a:p>
                  </a:txBody>
                  <a:tcPr anchor="ctr"/>
                </a:tc>
              </a:tr>
              <a:tr h="410446">
                <a:tc vMerge="1">
                  <a:txBody>
                    <a:bodyPr/>
                    <a:lstStyle/>
                    <a:p>
                      <a:endParaRPr lang="zh-CN" altLang="en-US" dirty="0"/>
                    </a:p>
                  </a:txBody>
                  <a:tcPr anchor="ctr"/>
                </a:tc>
                <a:tc>
                  <a:txBody>
                    <a:bodyPr/>
                    <a:lstStyle/>
                    <a:p>
                      <a:pPr algn="ctr"/>
                      <a:r>
                        <a:rPr lang="zh-CN" altLang="en-US" sz="1400" dirty="0" smtClean="0"/>
                        <a:t>人车冲突</a:t>
                      </a:r>
                      <a:endParaRPr lang="zh-CN" altLang="en-US" sz="1400" dirty="0"/>
                    </a:p>
                  </a:txBody>
                  <a:tcPr anchor="ctr"/>
                </a:tc>
                <a:tc>
                  <a:txBody>
                    <a:bodyPr/>
                    <a:lstStyle/>
                    <a:p>
                      <a:endParaRPr lang="zh-CN" altLang="en-US" dirty="0"/>
                    </a:p>
                  </a:txBody>
                  <a:tcPr anchor="ctr"/>
                </a:tc>
                <a:tc>
                  <a:txBody>
                    <a:bodyPr/>
                    <a:lstStyle/>
                    <a:p>
                      <a:endParaRPr lang="zh-CN" altLang="en-US" dirty="0"/>
                    </a:p>
                  </a:txBody>
                  <a:tcPr anchor="ctr"/>
                </a:tc>
              </a:tr>
            </a:tbl>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372954214"/>
              </p:ext>
            </p:extLst>
          </p:nvPr>
        </p:nvGraphicFramePr>
        <p:xfrm>
          <a:off x="8233047" y="1851670"/>
          <a:ext cx="648072" cy="346981"/>
        </p:xfrm>
        <a:graphic>
          <a:graphicData uri="http://schemas.openxmlformats.org/presentationml/2006/ole">
            <mc:AlternateContent xmlns:mc="http://schemas.openxmlformats.org/markup-compatibility/2006">
              <mc:Choice xmlns:v="urn:schemas-microsoft-com:vml" Requires="v">
                <p:oleObj spid="_x0000_s9062" name="Equation" r:id="rId4" imgW="406080" imgH="215640" progId="Equation.DSMT4">
                  <p:embed/>
                </p:oleObj>
              </mc:Choice>
              <mc:Fallback>
                <p:oleObj name="Equation" r:id="rId4" imgW="406080" imgH="215640" progId="Equation.DSMT4">
                  <p:embed/>
                  <p:pic>
                    <p:nvPicPr>
                      <p:cNvPr id="0" name="对象 14"/>
                      <p:cNvPicPr>
                        <a:picLocks noChangeAspect="1" noChangeArrowheads="1"/>
                      </p:cNvPicPr>
                      <p:nvPr/>
                    </p:nvPicPr>
                    <p:blipFill>
                      <a:blip r:embed="rId5"/>
                      <a:srcRect/>
                      <a:stretch>
                        <a:fillRect/>
                      </a:stretch>
                    </p:blipFill>
                    <p:spPr bwMode="auto">
                      <a:xfrm>
                        <a:off x="8233047" y="1851670"/>
                        <a:ext cx="648072" cy="346981"/>
                      </a:xfrm>
                      <a:prstGeom prst="rect">
                        <a:avLst/>
                      </a:prstGeom>
                      <a:noFill/>
                      <a:ln>
                        <a:noFill/>
                      </a:ln>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184101123"/>
              </p:ext>
            </p:extLst>
          </p:nvPr>
        </p:nvGraphicFramePr>
        <p:xfrm>
          <a:off x="8224143" y="2293938"/>
          <a:ext cx="668337" cy="327025"/>
        </p:xfrm>
        <a:graphic>
          <a:graphicData uri="http://schemas.openxmlformats.org/presentationml/2006/ole">
            <mc:AlternateContent xmlns:mc="http://schemas.openxmlformats.org/markup-compatibility/2006">
              <mc:Choice xmlns:v="urn:schemas-microsoft-com:vml" Requires="v">
                <p:oleObj spid="_x0000_s9063" name="Equation" r:id="rId6" imgW="419040" imgH="203040" progId="Equation.DSMT4">
                  <p:embed/>
                </p:oleObj>
              </mc:Choice>
              <mc:Fallback>
                <p:oleObj name="Equation" r:id="rId6" imgW="419040" imgH="203040" progId="Equation.DSMT4">
                  <p:embed/>
                  <p:pic>
                    <p:nvPicPr>
                      <p:cNvPr id="0" name=""/>
                      <p:cNvPicPr>
                        <a:picLocks noChangeAspect="1" noChangeArrowheads="1"/>
                      </p:cNvPicPr>
                      <p:nvPr/>
                    </p:nvPicPr>
                    <p:blipFill>
                      <a:blip r:embed="rId7"/>
                      <a:srcRect/>
                      <a:stretch>
                        <a:fillRect/>
                      </a:stretch>
                    </p:blipFill>
                    <p:spPr bwMode="auto">
                      <a:xfrm>
                        <a:off x="8224143" y="2293938"/>
                        <a:ext cx="668337" cy="327025"/>
                      </a:xfrm>
                      <a:prstGeom prst="rect">
                        <a:avLst/>
                      </a:prstGeom>
                      <a:noFill/>
                      <a:ln>
                        <a:noFill/>
                      </a:ln>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384940207"/>
              </p:ext>
            </p:extLst>
          </p:nvPr>
        </p:nvGraphicFramePr>
        <p:xfrm>
          <a:off x="8274943" y="2725738"/>
          <a:ext cx="566737" cy="306387"/>
        </p:xfrm>
        <a:graphic>
          <a:graphicData uri="http://schemas.openxmlformats.org/presentationml/2006/ole">
            <mc:AlternateContent xmlns:mc="http://schemas.openxmlformats.org/markup-compatibility/2006">
              <mc:Choice xmlns:v="urn:schemas-microsoft-com:vml" Requires="v">
                <p:oleObj spid="_x0000_s9064" name="Equation" r:id="rId8" imgW="355320" imgH="190440" progId="Equation.DSMT4">
                  <p:embed/>
                </p:oleObj>
              </mc:Choice>
              <mc:Fallback>
                <p:oleObj name="Equation" r:id="rId8" imgW="355320" imgH="190440" progId="Equation.DSMT4">
                  <p:embed/>
                  <p:pic>
                    <p:nvPicPr>
                      <p:cNvPr id="0" name=""/>
                      <p:cNvPicPr>
                        <a:picLocks noChangeAspect="1" noChangeArrowheads="1"/>
                      </p:cNvPicPr>
                      <p:nvPr/>
                    </p:nvPicPr>
                    <p:blipFill>
                      <a:blip r:embed="rId9"/>
                      <a:srcRect/>
                      <a:stretch>
                        <a:fillRect/>
                      </a:stretch>
                    </p:blipFill>
                    <p:spPr bwMode="auto">
                      <a:xfrm>
                        <a:off x="8274943" y="2725738"/>
                        <a:ext cx="566737" cy="306387"/>
                      </a:xfrm>
                      <a:prstGeom prst="rect">
                        <a:avLst/>
                      </a:prstGeom>
                      <a:noFill/>
                      <a:ln>
                        <a:noFill/>
                      </a:ln>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756874678"/>
              </p:ext>
            </p:extLst>
          </p:nvPr>
        </p:nvGraphicFramePr>
        <p:xfrm>
          <a:off x="8263830" y="3106738"/>
          <a:ext cx="587375" cy="265112"/>
        </p:xfrm>
        <a:graphic>
          <a:graphicData uri="http://schemas.openxmlformats.org/presentationml/2006/ole">
            <mc:AlternateContent xmlns:mc="http://schemas.openxmlformats.org/markup-compatibility/2006">
              <mc:Choice xmlns:v="urn:schemas-microsoft-com:vml" Requires="v">
                <p:oleObj spid="_x0000_s9065" name="Equation" r:id="rId10" imgW="368280" imgH="164880" progId="Equation.DSMT4">
                  <p:embed/>
                </p:oleObj>
              </mc:Choice>
              <mc:Fallback>
                <p:oleObj name="Equation" r:id="rId10" imgW="368280" imgH="164880" progId="Equation.DSMT4">
                  <p:embed/>
                  <p:pic>
                    <p:nvPicPr>
                      <p:cNvPr id="0" name=""/>
                      <p:cNvPicPr>
                        <a:picLocks noChangeAspect="1" noChangeArrowheads="1"/>
                      </p:cNvPicPr>
                      <p:nvPr/>
                    </p:nvPicPr>
                    <p:blipFill>
                      <a:blip r:embed="rId11"/>
                      <a:srcRect/>
                      <a:stretch>
                        <a:fillRect/>
                      </a:stretch>
                    </p:blipFill>
                    <p:spPr bwMode="auto">
                      <a:xfrm>
                        <a:off x="8263830" y="3106738"/>
                        <a:ext cx="587375" cy="265112"/>
                      </a:xfrm>
                      <a:prstGeom prst="rect">
                        <a:avLst/>
                      </a:prstGeom>
                      <a:noFill/>
                      <a:ln>
                        <a:noFill/>
                      </a:ln>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3899554864"/>
              </p:ext>
            </p:extLst>
          </p:nvPr>
        </p:nvGraphicFramePr>
        <p:xfrm>
          <a:off x="8233668" y="3498850"/>
          <a:ext cx="647700" cy="347663"/>
        </p:xfrm>
        <a:graphic>
          <a:graphicData uri="http://schemas.openxmlformats.org/presentationml/2006/ole">
            <mc:AlternateContent xmlns:mc="http://schemas.openxmlformats.org/markup-compatibility/2006">
              <mc:Choice xmlns:v="urn:schemas-microsoft-com:vml" Requires="v">
                <p:oleObj spid="_x0000_s9066" name="Equation" r:id="rId12" imgW="406080" imgH="215640" progId="Equation.DSMT4">
                  <p:embed/>
                </p:oleObj>
              </mc:Choice>
              <mc:Fallback>
                <p:oleObj name="Equation" r:id="rId12" imgW="406080" imgH="215640" progId="Equation.DSMT4">
                  <p:embed/>
                  <p:pic>
                    <p:nvPicPr>
                      <p:cNvPr id="0" name=""/>
                      <p:cNvPicPr>
                        <a:picLocks noChangeAspect="1" noChangeArrowheads="1"/>
                      </p:cNvPicPr>
                      <p:nvPr/>
                    </p:nvPicPr>
                    <p:blipFill>
                      <a:blip r:embed="rId13"/>
                      <a:srcRect/>
                      <a:stretch>
                        <a:fillRect/>
                      </a:stretch>
                    </p:blipFill>
                    <p:spPr bwMode="auto">
                      <a:xfrm>
                        <a:off x="8233668" y="3498850"/>
                        <a:ext cx="647700" cy="347663"/>
                      </a:xfrm>
                      <a:prstGeom prst="rect">
                        <a:avLst/>
                      </a:prstGeom>
                      <a:noFill/>
                      <a:ln>
                        <a:noFill/>
                      </a:ln>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2891750321"/>
              </p:ext>
            </p:extLst>
          </p:nvPr>
        </p:nvGraphicFramePr>
        <p:xfrm>
          <a:off x="8224143" y="3939902"/>
          <a:ext cx="668337" cy="327025"/>
        </p:xfrm>
        <a:graphic>
          <a:graphicData uri="http://schemas.openxmlformats.org/presentationml/2006/ole">
            <mc:AlternateContent xmlns:mc="http://schemas.openxmlformats.org/markup-compatibility/2006">
              <mc:Choice xmlns:v="urn:schemas-microsoft-com:vml" Requires="v">
                <p:oleObj spid="_x0000_s9067" name="Equation" r:id="rId14" imgW="419040" imgH="203040" progId="Equation.DSMT4">
                  <p:embed/>
                </p:oleObj>
              </mc:Choice>
              <mc:Fallback>
                <p:oleObj name="Equation" r:id="rId14" imgW="419040" imgH="203040" progId="Equation.DSMT4">
                  <p:embed/>
                  <p:pic>
                    <p:nvPicPr>
                      <p:cNvPr id="0" name=""/>
                      <p:cNvPicPr>
                        <a:picLocks noChangeAspect="1" noChangeArrowheads="1"/>
                      </p:cNvPicPr>
                      <p:nvPr/>
                    </p:nvPicPr>
                    <p:blipFill>
                      <a:blip r:embed="rId15"/>
                      <a:srcRect/>
                      <a:stretch>
                        <a:fillRect/>
                      </a:stretch>
                    </p:blipFill>
                    <p:spPr bwMode="auto">
                      <a:xfrm>
                        <a:off x="8224143" y="3939902"/>
                        <a:ext cx="668337" cy="327025"/>
                      </a:xfrm>
                      <a:prstGeom prst="rect">
                        <a:avLst/>
                      </a:prstGeom>
                      <a:noFill/>
                      <a:ln>
                        <a:noFill/>
                      </a:ln>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66664374"/>
              </p:ext>
            </p:extLst>
          </p:nvPr>
        </p:nvGraphicFramePr>
        <p:xfrm>
          <a:off x="8224143" y="4332957"/>
          <a:ext cx="668337" cy="327025"/>
        </p:xfrm>
        <a:graphic>
          <a:graphicData uri="http://schemas.openxmlformats.org/presentationml/2006/ole">
            <mc:AlternateContent xmlns:mc="http://schemas.openxmlformats.org/markup-compatibility/2006">
              <mc:Choice xmlns:v="urn:schemas-microsoft-com:vml" Requires="v">
                <p:oleObj spid="_x0000_s9068" name="Equation" r:id="rId16" imgW="419040" imgH="203040" progId="Equation.DSMT4">
                  <p:embed/>
                </p:oleObj>
              </mc:Choice>
              <mc:Fallback>
                <p:oleObj name="Equation" r:id="rId16" imgW="419040" imgH="203040" progId="Equation.DSMT4">
                  <p:embed/>
                  <p:pic>
                    <p:nvPicPr>
                      <p:cNvPr id="0" name=""/>
                      <p:cNvPicPr>
                        <a:picLocks noChangeAspect="1" noChangeArrowheads="1"/>
                      </p:cNvPicPr>
                      <p:nvPr/>
                    </p:nvPicPr>
                    <p:blipFill>
                      <a:blip r:embed="rId17"/>
                      <a:srcRect/>
                      <a:stretch>
                        <a:fillRect/>
                      </a:stretch>
                    </p:blipFill>
                    <p:spPr bwMode="auto">
                      <a:xfrm>
                        <a:off x="8224143" y="4332957"/>
                        <a:ext cx="668337" cy="327025"/>
                      </a:xfrm>
                      <a:prstGeom prst="rect">
                        <a:avLst/>
                      </a:prstGeom>
                      <a:noFill/>
                      <a:ln>
                        <a:noFill/>
                      </a:ln>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1993465564"/>
              </p:ext>
            </p:extLst>
          </p:nvPr>
        </p:nvGraphicFramePr>
        <p:xfrm>
          <a:off x="8365430" y="4887243"/>
          <a:ext cx="384175" cy="204787"/>
        </p:xfrm>
        <a:graphic>
          <a:graphicData uri="http://schemas.openxmlformats.org/presentationml/2006/ole">
            <mc:AlternateContent xmlns:mc="http://schemas.openxmlformats.org/markup-compatibility/2006">
              <mc:Choice xmlns:v="urn:schemas-microsoft-com:vml" Requires="v">
                <p:oleObj spid="_x0000_s9069" name="Equation" r:id="rId18" imgW="241200" imgH="126720" progId="Equation.DSMT4">
                  <p:embed/>
                </p:oleObj>
              </mc:Choice>
              <mc:Fallback>
                <p:oleObj name="Equation" r:id="rId18" imgW="241200" imgH="126720" progId="Equation.DSMT4">
                  <p:embed/>
                  <p:pic>
                    <p:nvPicPr>
                      <p:cNvPr id="0" name=""/>
                      <p:cNvPicPr>
                        <a:picLocks noChangeAspect="1" noChangeArrowheads="1"/>
                      </p:cNvPicPr>
                      <p:nvPr/>
                    </p:nvPicPr>
                    <p:blipFill>
                      <a:blip r:embed="rId19"/>
                      <a:srcRect/>
                      <a:stretch>
                        <a:fillRect/>
                      </a:stretch>
                    </p:blipFill>
                    <p:spPr bwMode="auto">
                      <a:xfrm>
                        <a:off x="8365430" y="4887243"/>
                        <a:ext cx="384175" cy="204787"/>
                      </a:xfrm>
                      <a:prstGeom prst="rect">
                        <a:avLst/>
                      </a:prstGeom>
                      <a:noFill/>
                      <a:ln>
                        <a:noFill/>
                      </a:ln>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2054840093"/>
              </p:ext>
            </p:extLst>
          </p:nvPr>
        </p:nvGraphicFramePr>
        <p:xfrm>
          <a:off x="3163019" y="4819426"/>
          <a:ext cx="4505325" cy="306388"/>
        </p:xfrm>
        <a:graphic>
          <a:graphicData uri="http://schemas.openxmlformats.org/presentationml/2006/ole">
            <mc:AlternateContent xmlns:mc="http://schemas.openxmlformats.org/markup-compatibility/2006">
              <mc:Choice xmlns:v="urn:schemas-microsoft-com:vml" Requires="v">
                <p:oleObj spid="_x0000_s9070" name="Equation" r:id="rId20" imgW="3974760" imgH="266400" progId="Equation.DSMT4">
                  <p:embed/>
                </p:oleObj>
              </mc:Choice>
              <mc:Fallback>
                <p:oleObj name="Equation" r:id="rId20" imgW="3974760" imgH="266400" progId="Equation.DSMT4">
                  <p:embed/>
                  <p:pic>
                    <p:nvPicPr>
                      <p:cNvPr id="0" name=""/>
                      <p:cNvPicPr>
                        <a:picLocks noChangeAspect="1" noChangeArrowheads="1"/>
                      </p:cNvPicPr>
                      <p:nvPr/>
                    </p:nvPicPr>
                    <p:blipFill>
                      <a:blip r:embed="rId21"/>
                      <a:srcRect/>
                      <a:stretch>
                        <a:fillRect/>
                      </a:stretch>
                    </p:blipFill>
                    <p:spPr bwMode="auto">
                      <a:xfrm>
                        <a:off x="3163019" y="4819426"/>
                        <a:ext cx="4505325" cy="306388"/>
                      </a:xfrm>
                      <a:prstGeom prst="rect">
                        <a:avLst/>
                      </a:prstGeom>
                      <a:noFill/>
                      <a:ln>
                        <a:noFill/>
                      </a:ln>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1162796665"/>
              </p:ext>
            </p:extLst>
          </p:nvPr>
        </p:nvGraphicFramePr>
        <p:xfrm>
          <a:off x="2987823" y="4371975"/>
          <a:ext cx="4896545" cy="306388"/>
        </p:xfrm>
        <a:graphic>
          <a:graphicData uri="http://schemas.openxmlformats.org/presentationml/2006/ole">
            <mc:AlternateContent xmlns:mc="http://schemas.openxmlformats.org/markup-compatibility/2006">
              <mc:Choice xmlns:v="urn:schemas-microsoft-com:vml" Requires="v">
                <p:oleObj spid="_x0000_s9071" name="Equation" r:id="rId22" imgW="4800600" imgH="266400" progId="Equation.DSMT4">
                  <p:embed/>
                </p:oleObj>
              </mc:Choice>
              <mc:Fallback>
                <p:oleObj name="Equation" r:id="rId22" imgW="4800600" imgH="266400" progId="Equation.DSMT4">
                  <p:embed/>
                  <p:pic>
                    <p:nvPicPr>
                      <p:cNvPr id="0" name=""/>
                      <p:cNvPicPr>
                        <a:picLocks noChangeAspect="1" noChangeArrowheads="1"/>
                      </p:cNvPicPr>
                      <p:nvPr/>
                    </p:nvPicPr>
                    <p:blipFill>
                      <a:blip r:embed="rId23"/>
                      <a:srcRect/>
                      <a:stretch>
                        <a:fillRect/>
                      </a:stretch>
                    </p:blipFill>
                    <p:spPr bwMode="auto">
                      <a:xfrm>
                        <a:off x="2987823" y="4371975"/>
                        <a:ext cx="4896545" cy="306388"/>
                      </a:xfrm>
                      <a:prstGeom prst="rect">
                        <a:avLst/>
                      </a:prstGeom>
                      <a:noFill/>
                      <a:ln>
                        <a:noFill/>
                      </a:ln>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3192109226"/>
              </p:ext>
            </p:extLst>
          </p:nvPr>
        </p:nvGraphicFramePr>
        <p:xfrm>
          <a:off x="3201988" y="3940175"/>
          <a:ext cx="4468812" cy="306388"/>
        </p:xfrm>
        <a:graphic>
          <a:graphicData uri="http://schemas.openxmlformats.org/presentationml/2006/ole">
            <mc:AlternateContent xmlns:mc="http://schemas.openxmlformats.org/markup-compatibility/2006">
              <mc:Choice xmlns:v="urn:schemas-microsoft-com:vml" Requires="v">
                <p:oleObj spid="_x0000_s9072" name="Equation" r:id="rId24" imgW="4381200" imgH="266400" progId="Equation.DSMT4">
                  <p:embed/>
                </p:oleObj>
              </mc:Choice>
              <mc:Fallback>
                <p:oleObj name="Equation" r:id="rId24" imgW="4381200" imgH="266400" progId="Equation.DSMT4">
                  <p:embed/>
                  <p:pic>
                    <p:nvPicPr>
                      <p:cNvPr id="0" name=""/>
                      <p:cNvPicPr>
                        <a:picLocks noChangeAspect="1" noChangeArrowheads="1"/>
                      </p:cNvPicPr>
                      <p:nvPr/>
                    </p:nvPicPr>
                    <p:blipFill>
                      <a:blip r:embed="rId25"/>
                      <a:srcRect/>
                      <a:stretch>
                        <a:fillRect/>
                      </a:stretch>
                    </p:blipFill>
                    <p:spPr bwMode="auto">
                      <a:xfrm>
                        <a:off x="3201988" y="3940175"/>
                        <a:ext cx="4468812" cy="306388"/>
                      </a:xfrm>
                      <a:prstGeom prst="rect">
                        <a:avLst/>
                      </a:prstGeom>
                      <a:noFill/>
                      <a:ln>
                        <a:noFill/>
                      </a:ln>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1572710511"/>
              </p:ext>
            </p:extLst>
          </p:nvPr>
        </p:nvGraphicFramePr>
        <p:xfrm>
          <a:off x="3221038" y="3560763"/>
          <a:ext cx="4430712" cy="306387"/>
        </p:xfrm>
        <a:graphic>
          <a:graphicData uri="http://schemas.openxmlformats.org/presentationml/2006/ole">
            <mc:AlternateContent xmlns:mc="http://schemas.openxmlformats.org/markup-compatibility/2006">
              <mc:Choice xmlns:v="urn:schemas-microsoft-com:vml" Requires="v">
                <p:oleObj spid="_x0000_s9073" name="Equation" r:id="rId26" imgW="4343400" imgH="266400" progId="Equation.DSMT4">
                  <p:embed/>
                </p:oleObj>
              </mc:Choice>
              <mc:Fallback>
                <p:oleObj name="Equation" r:id="rId26" imgW="4343400" imgH="266400" progId="Equation.DSMT4">
                  <p:embed/>
                  <p:pic>
                    <p:nvPicPr>
                      <p:cNvPr id="0" name=""/>
                      <p:cNvPicPr>
                        <a:picLocks noChangeAspect="1" noChangeArrowheads="1"/>
                      </p:cNvPicPr>
                      <p:nvPr/>
                    </p:nvPicPr>
                    <p:blipFill>
                      <a:blip r:embed="rId27"/>
                      <a:srcRect/>
                      <a:stretch>
                        <a:fillRect/>
                      </a:stretch>
                    </p:blipFill>
                    <p:spPr bwMode="auto">
                      <a:xfrm>
                        <a:off x="3221038" y="3560763"/>
                        <a:ext cx="4430712" cy="306387"/>
                      </a:xfrm>
                      <a:prstGeom prst="rect">
                        <a:avLst/>
                      </a:prstGeom>
                      <a:noFill/>
                      <a:ln>
                        <a:noFill/>
                      </a:ln>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2688120116"/>
              </p:ext>
            </p:extLst>
          </p:nvPr>
        </p:nvGraphicFramePr>
        <p:xfrm>
          <a:off x="4160838" y="3135313"/>
          <a:ext cx="2551112" cy="292100"/>
        </p:xfrm>
        <a:graphic>
          <a:graphicData uri="http://schemas.openxmlformats.org/presentationml/2006/ole">
            <mc:AlternateContent xmlns:mc="http://schemas.openxmlformats.org/markup-compatibility/2006">
              <mc:Choice xmlns:v="urn:schemas-microsoft-com:vml" Requires="v">
                <p:oleObj spid="_x0000_s9074" name="Equation" r:id="rId28" imgW="2501640" imgH="253800" progId="Equation.DSMT4">
                  <p:embed/>
                </p:oleObj>
              </mc:Choice>
              <mc:Fallback>
                <p:oleObj name="Equation" r:id="rId28" imgW="2501640" imgH="253800" progId="Equation.DSMT4">
                  <p:embed/>
                  <p:pic>
                    <p:nvPicPr>
                      <p:cNvPr id="0" name=""/>
                      <p:cNvPicPr>
                        <a:picLocks noChangeAspect="1" noChangeArrowheads="1"/>
                      </p:cNvPicPr>
                      <p:nvPr/>
                    </p:nvPicPr>
                    <p:blipFill>
                      <a:blip r:embed="rId29"/>
                      <a:srcRect/>
                      <a:stretch>
                        <a:fillRect/>
                      </a:stretch>
                    </p:blipFill>
                    <p:spPr bwMode="auto">
                      <a:xfrm>
                        <a:off x="4160838" y="3135313"/>
                        <a:ext cx="2551112" cy="292100"/>
                      </a:xfrm>
                      <a:prstGeom prst="rect">
                        <a:avLst/>
                      </a:prstGeom>
                      <a:noFill/>
                      <a:ln>
                        <a:noFill/>
                      </a:ln>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710406820"/>
              </p:ext>
            </p:extLst>
          </p:nvPr>
        </p:nvGraphicFramePr>
        <p:xfrm>
          <a:off x="5099050" y="1930400"/>
          <a:ext cx="673100" cy="292100"/>
        </p:xfrm>
        <a:graphic>
          <a:graphicData uri="http://schemas.openxmlformats.org/presentationml/2006/ole">
            <mc:AlternateContent xmlns:mc="http://schemas.openxmlformats.org/markup-compatibility/2006">
              <mc:Choice xmlns:v="urn:schemas-microsoft-com:vml" Requires="v">
                <p:oleObj spid="_x0000_s9075" name="Equation" r:id="rId30" imgW="660240" imgH="253800" progId="Equation.DSMT4">
                  <p:embed/>
                </p:oleObj>
              </mc:Choice>
              <mc:Fallback>
                <p:oleObj name="Equation" r:id="rId30" imgW="660240" imgH="253800" progId="Equation.DSMT4">
                  <p:embed/>
                  <p:pic>
                    <p:nvPicPr>
                      <p:cNvPr id="0" name=""/>
                      <p:cNvPicPr>
                        <a:picLocks noChangeAspect="1" noChangeArrowheads="1"/>
                      </p:cNvPicPr>
                      <p:nvPr/>
                    </p:nvPicPr>
                    <p:blipFill>
                      <a:blip r:embed="rId31"/>
                      <a:srcRect/>
                      <a:stretch>
                        <a:fillRect/>
                      </a:stretch>
                    </p:blipFill>
                    <p:spPr bwMode="auto">
                      <a:xfrm>
                        <a:off x="5099050" y="1930400"/>
                        <a:ext cx="673100" cy="292100"/>
                      </a:xfrm>
                      <a:prstGeom prst="rect">
                        <a:avLst/>
                      </a:prstGeom>
                      <a:noFill/>
                      <a:ln>
                        <a:noFill/>
                      </a:ln>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1034870024"/>
              </p:ext>
            </p:extLst>
          </p:nvPr>
        </p:nvGraphicFramePr>
        <p:xfrm>
          <a:off x="5105400" y="2355850"/>
          <a:ext cx="660400" cy="292100"/>
        </p:xfrm>
        <a:graphic>
          <a:graphicData uri="http://schemas.openxmlformats.org/presentationml/2006/ole">
            <mc:AlternateContent xmlns:mc="http://schemas.openxmlformats.org/markup-compatibility/2006">
              <mc:Choice xmlns:v="urn:schemas-microsoft-com:vml" Requires="v">
                <p:oleObj spid="_x0000_s9076" name="Equation" r:id="rId32" imgW="647640" imgH="253800" progId="Equation.DSMT4">
                  <p:embed/>
                </p:oleObj>
              </mc:Choice>
              <mc:Fallback>
                <p:oleObj name="Equation" r:id="rId32" imgW="647640" imgH="253800" progId="Equation.DSMT4">
                  <p:embed/>
                  <p:pic>
                    <p:nvPicPr>
                      <p:cNvPr id="0" name=""/>
                      <p:cNvPicPr>
                        <a:picLocks noChangeAspect="1" noChangeArrowheads="1"/>
                      </p:cNvPicPr>
                      <p:nvPr/>
                    </p:nvPicPr>
                    <p:blipFill>
                      <a:blip r:embed="rId33"/>
                      <a:srcRect/>
                      <a:stretch>
                        <a:fillRect/>
                      </a:stretch>
                    </p:blipFill>
                    <p:spPr bwMode="auto">
                      <a:xfrm>
                        <a:off x="5105400" y="2355850"/>
                        <a:ext cx="660400" cy="292100"/>
                      </a:xfrm>
                      <a:prstGeom prst="rect">
                        <a:avLst/>
                      </a:prstGeom>
                      <a:noFill/>
                      <a:ln>
                        <a:noFill/>
                      </a:ln>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3701041595"/>
              </p:ext>
            </p:extLst>
          </p:nvPr>
        </p:nvGraphicFramePr>
        <p:xfrm>
          <a:off x="4179888" y="2776538"/>
          <a:ext cx="2513012" cy="292100"/>
        </p:xfrm>
        <a:graphic>
          <a:graphicData uri="http://schemas.openxmlformats.org/presentationml/2006/ole">
            <mc:AlternateContent xmlns:mc="http://schemas.openxmlformats.org/markup-compatibility/2006">
              <mc:Choice xmlns:v="urn:schemas-microsoft-com:vml" Requires="v">
                <p:oleObj spid="_x0000_s9077" name="Equation" r:id="rId34" imgW="2463480" imgH="253800" progId="Equation.DSMT4">
                  <p:embed/>
                </p:oleObj>
              </mc:Choice>
              <mc:Fallback>
                <p:oleObj name="Equation" r:id="rId34" imgW="2463480" imgH="253800" progId="Equation.DSMT4">
                  <p:embed/>
                  <p:pic>
                    <p:nvPicPr>
                      <p:cNvPr id="0" name=""/>
                      <p:cNvPicPr>
                        <a:picLocks noChangeAspect="1" noChangeArrowheads="1"/>
                      </p:cNvPicPr>
                      <p:nvPr/>
                    </p:nvPicPr>
                    <p:blipFill>
                      <a:blip r:embed="rId35"/>
                      <a:srcRect/>
                      <a:stretch>
                        <a:fillRect/>
                      </a:stretch>
                    </p:blipFill>
                    <p:spPr bwMode="auto">
                      <a:xfrm>
                        <a:off x="4179888" y="2776538"/>
                        <a:ext cx="2513012" cy="2921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97524253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nvGrpSpPr>
          <p:cNvPr id="86" name="组合 27"/>
          <p:cNvGrpSpPr>
            <a:grpSpLocks/>
          </p:cNvGrpSpPr>
          <p:nvPr/>
        </p:nvGrpSpPr>
        <p:grpSpPr bwMode="auto">
          <a:xfrm>
            <a:off x="268446" y="925091"/>
            <a:ext cx="7815140" cy="646331"/>
            <a:chOff x="0" y="0"/>
            <a:chExt cx="7654149" cy="646253"/>
          </a:xfrm>
        </p:grpSpPr>
        <p:sp>
          <p:nvSpPr>
            <p:cNvPr id="88" name="TextBox 11"/>
            <p:cNvSpPr>
              <a:spLocks noChangeArrowheads="1"/>
            </p:cNvSpPr>
            <p:nvPr/>
          </p:nvSpPr>
          <p:spPr bwMode="auto">
            <a:xfrm flipH="1">
              <a:off x="575510" y="134475"/>
              <a:ext cx="7078639" cy="4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algn="just" eaLnBrk="1" hangingPunct="1">
                <a:buFont typeface="Arial" pitchFamily="34" charset="0"/>
                <a:buNone/>
              </a:pPr>
              <a:r>
                <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rPr>
                <a:t>博弈得益矩阵</a:t>
              </a:r>
              <a:r>
                <a:rPr lang="zh-CN" altLang="en-US" sz="2400" b="1" dirty="0" smtClean="0">
                  <a:solidFill>
                    <a:srgbClr val="3F3F3F"/>
                  </a:solidFill>
                  <a:latin typeface="黑体" panose="02010609060101010101" pitchFamily="49" charset="-122"/>
                  <a:ea typeface="黑体" panose="02010609060101010101" pitchFamily="49" charset="-122"/>
                  <a:sym typeface="微软雅黑" pitchFamily="34" charset="-122"/>
                </a:rPr>
                <a:t>构造</a:t>
              </a:r>
              <a:endPar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endParaRPr>
            </a:p>
          </p:txBody>
        </p:sp>
        <p:sp>
          <p:nvSpPr>
            <p:cNvPr id="91" name="TextBox 32"/>
            <p:cNvSpPr>
              <a:spLocks noChangeArrowheads="1"/>
            </p:cNvSpPr>
            <p:nvPr/>
          </p:nvSpPr>
          <p:spPr bwMode="auto">
            <a:xfrm>
              <a:off x="0" y="0"/>
              <a:ext cx="505848" cy="646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pitchFamily="34" charset="0"/>
                <a:buNone/>
              </a:pPr>
              <a:r>
                <a:rPr lang="en-US" altLang="zh-CN" sz="3600" dirty="0" smtClean="0">
                  <a:solidFill>
                    <a:srgbClr val="F49022"/>
                  </a:solidFill>
                  <a:latin typeface="Dotum" pitchFamily="34" charset="-127"/>
                  <a:ea typeface="Dotum" pitchFamily="34" charset="-127"/>
                  <a:sym typeface="方正兰亭粗黑_GBK" charset="-122"/>
                </a:rPr>
                <a:t>D</a:t>
              </a:r>
              <a:endParaRPr lang="zh-CN" altLang="en-US" sz="3600" dirty="0">
                <a:solidFill>
                  <a:srgbClr val="F49022"/>
                </a:solidFill>
                <a:latin typeface="Dotum" pitchFamily="34" charset="-127"/>
                <a:ea typeface="Dotum" pitchFamily="34" charset="-127"/>
                <a:sym typeface="方正兰亭粗黑_GBK" charset="-122"/>
              </a:endParaRPr>
            </a:p>
          </p:txBody>
        </p:sp>
        <p:sp>
          <p:nvSpPr>
            <p:cNvPr id="92" name="矩形 33"/>
            <p:cNvSpPr>
              <a:spLocks noChangeArrowheads="1"/>
            </p:cNvSpPr>
            <p:nvPr/>
          </p:nvSpPr>
          <p:spPr bwMode="auto">
            <a:xfrm>
              <a:off x="90144" y="583024"/>
              <a:ext cx="7086792" cy="45713"/>
            </a:xfrm>
            <a:prstGeom prst="rect">
              <a:avLst/>
            </a:prstGeom>
            <a:solidFill>
              <a:srgbClr val="F49022"/>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grpSp>
      <p:sp>
        <p:nvSpPr>
          <p:cNvPr id="33" name="标题 1"/>
          <p:cNvSpPr>
            <a:spLocks noGrp="1"/>
          </p:cNvSpPr>
          <p:nvPr>
            <p:ph type="title"/>
          </p:nvPr>
        </p:nvSpPr>
        <p:spPr>
          <a:xfrm>
            <a:off x="683568" y="162460"/>
            <a:ext cx="2741856" cy="277143"/>
          </a:xfrm>
        </p:spPr>
        <p:txBody>
          <a:bodyPr/>
          <a:lstStyle/>
          <a:p>
            <a:r>
              <a:rPr lang="zh-CN" altLang="en-US" sz="1800" b="1" dirty="0"/>
              <a:t>策略（</a:t>
            </a:r>
            <a:r>
              <a:rPr lang="en-US" altLang="zh-CN" sz="1800" b="1" dirty="0"/>
              <a:t>strategies</a:t>
            </a:r>
            <a:r>
              <a:rPr lang="zh-CN" altLang="en-US" sz="1800" b="1" dirty="0"/>
              <a:t>）</a:t>
            </a:r>
          </a:p>
        </p:txBody>
      </p:sp>
      <p:sp>
        <p:nvSpPr>
          <p:cNvPr id="2" name="矩形 1"/>
          <p:cNvSpPr/>
          <p:nvPr/>
        </p:nvSpPr>
        <p:spPr>
          <a:xfrm>
            <a:off x="453608" y="1563638"/>
            <a:ext cx="8798912" cy="3416320"/>
          </a:xfrm>
          <a:prstGeom prst="rect">
            <a:avLst/>
          </a:prstGeom>
        </p:spPr>
        <p:txBody>
          <a:bodyPr wrap="square">
            <a:spAutoFit/>
          </a:bodyPr>
          <a:lstStyle/>
          <a:p>
            <a:pPr lvl="0">
              <a:buClr>
                <a:srgbClr val="FE8637"/>
              </a:buClr>
            </a:pPr>
            <a:r>
              <a:rPr lang="zh-CN" altLang="en-US" sz="2400" b="1" dirty="0">
                <a:solidFill>
                  <a:prstClr val="black"/>
                </a:solidFill>
              </a:rPr>
              <a:t>根据表</a:t>
            </a:r>
            <a:r>
              <a:rPr lang="en-US" altLang="zh-CN" sz="2400" b="1" dirty="0">
                <a:solidFill>
                  <a:prstClr val="black"/>
                </a:solidFill>
              </a:rPr>
              <a:t>2, </a:t>
            </a:r>
            <a:r>
              <a:rPr lang="zh-CN" altLang="en-US" sz="2400" b="1" dirty="0">
                <a:solidFill>
                  <a:prstClr val="black"/>
                </a:solidFill>
              </a:rPr>
              <a:t>将其所有模式的收益相加并进行积 分可得该情形下行人收益的数学期望为 </a:t>
            </a:r>
            <a:endParaRPr lang="en-US" altLang="zh-CN" sz="2400" b="1" dirty="0" smtClean="0">
              <a:solidFill>
                <a:prstClr val="black"/>
              </a:solidFill>
            </a:endParaRPr>
          </a:p>
          <a:p>
            <a:pPr lvl="0">
              <a:buClr>
                <a:srgbClr val="FE8637"/>
              </a:buClr>
            </a:pPr>
            <a:endParaRPr lang="en-US" altLang="zh-CN" sz="2400" b="1" dirty="0">
              <a:solidFill>
                <a:prstClr val="black"/>
              </a:solidFill>
            </a:endParaRPr>
          </a:p>
          <a:p>
            <a:pPr lvl="0">
              <a:buClr>
                <a:srgbClr val="FE8637"/>
              </a:buClr>
            </a:pPr>
            <a:endParaRPr lang="en-US" altLang="zh-CN" sz="2400" b="1" dirty="0" smtClean="0">
              <a:solidFill>
                <a:prstClr val="black"/>
              </a:solidFill>
            </a:endParaRPr>
          </a:p>
          <a:p>
            <a:pPr lvl="0">
              <a:buClr>
                <a:srgbClr val="FE8637"/>
              </a:buClr>
            </a:pPr>
            <a:endParaRPr lang="en-US" altLang="zh-CN" sz="2400" b="1" dirty="0">
              <a:solidFill>
                <a:prstClr val="black"/>
              </a:solidFill>
            </a:endParaRPr>
          </a:p>
          <a:p>
            <a:pPr lvl="0">
              <a:buClr>
                <a:srgbClr val="FE8637"/>
              </a:buClr>
            </a:pPr>
            <a:endParaRPr lang="en-US" altLang="zh-CN" sz="2400" b="1" dirty="0" smtClean="0">
              <a:solidFill>
                <a:prstClr val="black"/>
              </a:solidFill>
            </a:endParaRPr>
          </a:p>
          <a:p>
            <a:pPr lvl="0">
              <a:buClr>
                <a:srgbClr val="FE8637"/>
              </a:buClr>
            </a:pPr>
            <a:endParaRPr lang="en-US" altLang="zh-CN" sz="2400" b="1" dirty="0" smtClean="0">
              <a:solidFill>
                <a:prstClr val="black"/>
              </a:solidFill>
            </a:endParaRPr>
          </a:p>
          <a:p>
            <a:pPr lvl="0">
              <a:buClr>
                <a:srgbClr val="FE8637"/>
              </a:buClr>
            </a:pPr>
            <a:r>
              <a:rPr lang="zh-CN" altLang="en-US" sz="2400" b="1" dirty="0">
                <a:solidFill>
                  <a:prstClr val="black"/>
                </a:solidFill>
              </a:rPr>
              <a:t>式中，                ，             ，               ，              </a:t>
            </a:r>
            <a:r>
              <a:rPr lang="zh-CN" altLang="en-US" sz="2400" b="1" dirty="0" smtClean="0">
                <a:solidFill>
                  <a:prstClr val="black"/>
                </a:solidFill>
              </a:rPr>
              <a:t>，</a:t>
            </a:r>
            <a:r>
              <a:rPr lang="en-US" altLang="zh-CN" sz="2400" b="1" dirty="0" smtClean="0">
                <a:solidFill>
                  <a:prstClr val="black"/>
                </a:solidFill>
              </a:rPr>
              <a:t>      </a:t>
            </a:r>
            <a:r>
              <a:rPr lang="zh-CN" altLang="en-US" sz="2400" b="1" dirty="0" smtClean="0">
                <a:solidFill>
                  <a:prstClr val="black"/>
                </a:solidFill>
              </a:rPr>
              <a:t>在</a:t>
            </a:r>
            <a:r>
              <a:rPr lang="zh-CN" altLang="en-US" sz="2400" b="1" dirty="0">
                <a:solidFill>
                  <a:prstClr val="black"/>
                </a:solidFill>
              </a:rPr>
              <a:t>实际计算中取</a:t>
            </a:r>
            <a:r>
              <a:rPr lang="en-US" altLang="zh-CN" sz="2400" b="1" dirty="0">
                <a:solidFill>
                  <a:prstClr val="black"/>
                </a:solidFill>
              </a:rPr>
              <a:t>-1000</a:t>
            </a:r>
            <a:r>
              <a:rPr lang="en-US" altLang="zh-CN" sz="2400" b="1" dirty="0" smtClean="0">
                <a:solidFill>
                  <a:prstClr val="black"/>
                </a:solidFill>
              </a:rPr>
              <a:t>.</a:t>
            </a:r>
            <a:endParaRPr lang="en-US" altLang="zh-CN" sz="2400" b="1" dirty="0">
              <a:solidFill>
                <a:prstClr val="black"/>
              </a:solidFill>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471010131"/>
              </p:ext>
            </p:extLst>
          </p:nvPr>
        </p:nvGraphicFramePr>
        <p:xfrm>
          <a:off x="491914" y="2258541"/>
          <a:ext cx="8118475" cy="1753369"/>
        </p:xfrm>
        <a:graphic>
          <a:graphicData uri="http://schemas.openxmlformats.org/presentationml/2006/ole">
            <mc:AlternateContent xmlns:mc="http://schemas.openxmlformats.org/markup-compatibility/2006">
              <mc:Choice xmlns:v="urn:schemas-microsoft-com:vml" Requires="v">
                <p:oleObj spid="_x0000_s9473" name="Equation" r:id="rId4" imgW="4647960" imgH="1600200" progId="Equation.DSMT4">
                  <p:embed/>
                </p:oleObj>
              </mc:Choice>
              <mc:Fallback>
                <p:oleObj name="Equation" r:id="rId4" imgW="4647960" imgH="1600200" progId="Equation.DSMT4">
                  <p:embed/>
                  <p:pic>
                    <p:nvPicPr>
                      <p:cNvPr id="0" name=""/>
                      <p:cNvPicPr>
                        <a:picLocks noChangeAspect="1" noChangeArrowheads="1"/>
                      </p:cNvPicPr>
                      <p:nvPr/>
                    </p:nvPicPr>
                    <p:blipFill>
                      <a:blip r:embed="rId5"/>
                      <a:srcRect/>
                      <a:stretch>
                        <a:fillRect/>
                      </a:stretch>
                    </p:blipFill>
                    <p:spPr bwMode="auto">
                      <a:xfrm>
                        <a:off x="491914" y="2258541"/>
                        <a:ext cx="8118475" cy="1753369"/>
                      </a:xfrm>
                      <a:prstGeom prst="rect">
                        <a:avLst/>
                      </a:prstGeom>
                      <a:noFill/>
                      <a:ln>
                        <a:noFill/>
                      </a:ln>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352420478"/>
              </p:ext>
            </p:extLst>
          </p:nvPr>
        </p:nvGraphicFramePr>
        <p:xfrm>
          <a:off x="1514611" y="4125193"/>
          <a:ext cx="960437" cy="541338"/>
        </p:xfrm>
        <a:graphic>
          <a:graphicData uri="http://schemas.openxmlformats.org/presentationml/2006/ole">
            <mc:AlternateContent xmlns:mc="http://schemas.openxmlformats.org/markup-compatibility/2006">
              <mc:Choice xmlns:v="urn:schemas-microsoft-com:vml" Requires="v">
                <p:oleObj spid="_x0000_s9474" name="Equation" r:id="rId6" imgW="838080" imgH="419040" progId="Equation.DSMT4">
                  <p:embed/>
                </p:oleObj>
              </mc:Choice>
              <mc:Fallback>
                <p:oleObj name="Equation" r:id="rId6" imgW="838080" imgH="419040" progId="Equation.DSMT4">
                  <p:embed/>
                  <p:pic>
                    <p:nvPicPr>
                      <p:cNvPr id="0" name="对象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14611" y="4125193"/>
                        <a:ext cx="960437"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603833518"/>
              </p:ext>
            </p:extLst>
          </p:nvPr>
        </p:nvGraphicFramePr>
        <p:xfrm>
          <a:off x="2768736" y="4133131"/>
          <a:ext cx="933450" cy="525462"/>
        </p:xfrm>
        <a:graphic>
          <a:graphicData uri="http://schemas.openxmlformats.org/presentationml/2006/ole">
            <mc:AlternateContent xmlns:mc="http://schemas.openxmlformats.org/markup-compatibility/2006">
              <mc:Choice xmlns:v="urn:schemas-microsoft-com:vml" Requires="v">
                <p:oleObj spid="_x0000_s9475" name="Equation" r:id="rId8" imgW="812520" imgH="406080" progId="Equation.DSMT4">
                  <p:embed/>
                </p:oleObj>
              </mc:Choice>
              <mc:Fallback>
                <p:oleObj name="Equation" r:id="rId8" imgW="812520" imgH="406080" progId="Equation.DSMT4">
                  <p:embed/>
                  <p:pic>
                    <p:nvPicPr>
                      <p:cNvPr id="0" name="对象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68736" y="4133131"/>
                        <a:ext cx="933450"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494193080"/>
              </p:ext>
            </p:extLst>
          </p:nvPr>
        </p:nvGraphicFramePr>
        <p:xfrm>
          <a:off x="3978411" y="4083918"/>
          <a:ext cx="1063625" cy="623888"/>
        </p:xfrm>
        <a:graphic>
          <a:graphicData uri="http://schemas.openxmlformats.org/presentationml/2006/ole">
            <mc:AlternateContent xmlns:mc="http://schemas.openxmlformats.org/markup-compatibility/2006">
              <mc:Choice xmlns:v="urn:schemas-microsoft-com:vml" Requires="v">
                <p:oleObj spid="_x0000_s9476" name="Equation" r:id="rId10" imgW="927000" imgH="482400" progId="Equation.DSMT4">
                  <p:embed/>
                </p:oleObj>
              </mc:Choice>
              <mc:Fallback>
                <p:oleObj name="Equation" r:id="rId10" imgW="927000" imgH="482400" progId="Equation.DSMT4">
                  <p:embed/>
                  <p:pic>
                    <p:nvPicPr>
                      <p:cNvPr id="0" name="对象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78411" y="4083918"/>
                        <a:ext cx="1063625"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040748342"/>
              </p:ext>
            </p:extLst>
          </p:nvPr>
        </p:nvGraphicFramePr>
        <p:xfrm>
          <a:off x="5264286" y="4091856"/>
          <a:ext cx="1049337" cy="606425"/>
        </p:xfrm>
        <a:graphic>
          <a:graphicData uri="http://schemas.openxmlformats.org/presentationml/2006/ole">
            <mc:AlternateContent xmlns:mc="http://schemas.openxmlformats.org/markup-compatibility/2006">
              <mc:Choice xmlns:v="urn:schemas-microsoft-com:vml" Requires="v">
                <p:oleObj spid="_x0000_s9477" name="Equation" r:id="rId12" imgW="914400" imgH="469800" progId="Equation.DSMT4">
                  <p:embed/>
                </p:oleObj>
              </mc:Choice>
              <mc:Fallback>
                <p:oleObj name="Equation" r:id="rId12" imgW="914400" imgH="469800" progId="Equation.DSMT4">
                  <p:embed/>
                  <p:pic>
                    <p:nvPicPr>
                      <p:cNvPr id="0" name="对象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64286" y="4091856"/>
                        <a:ext cx="1049337"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806726091"/>
              </p:ext>
            </p:extLst>
          </p:nvPr>
        </p:nvGraphicFramePr>
        <p:xfrm>
          <a:off x="6493793" y="4299942"/>
          <a:ext cx="598487" cy="257175"/>
        </p:xfrm>
        <a:graphic>
          <a:graphicData uri="http://schemas.openxmlformats.org/presentationml/2006/ole">
            <mc:AlternateContent xmlns:mc="http://schemas.openxmlformats.org/markup-compatibility/2006">
              <mc:Choice xmlns:v="urn:schemas-microsoft-com:vml" Requires="v">
                <p:oleObj spid="_x0000_s9478" name="Equation" r:id="rId14" imgW="330120" imgH="126720" progId="Equation.DSMT4">
                  <p:embed/>
                </p:oleObj>
              </mc:Choice>
              <mc:Fallback>
                <p:oleObj name="Equation" r:id="rId14" imgW="330120" imgH="126720" progId="Equation.DSMT4">
                  <p:embed/>
                  <p:pic>
                    <p:nvPicPr>
                      <p:cNvPr id="0" name="对象 1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493793" y="4299942"/>
                        <a:ext cx="598487"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85056441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to="" calcmode="lin" valueType="num">
                                      <p:cBhvr>
                                        <p:cTn id="7" dur="1" fill="hold"/>
                                        <p:tgtEl>
                                          <p:spTgt spid="86"/>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nvGrpSpPr>
          <p:cNvPr id="86" name="组合 27"/>
          <p:cNvGrpSpPr>
            <a:grpSpLocks/>
          </p:cNvGrpSpPr>
          <p:nvPr/>
        </p:nvGrpSpPr>
        <p:grpSpPr bwMode="auto">
          <a:xfrm>
            <a:off x="268446" y="925091"/>
            <a:ext cx="7815140" cy="646331"/>
            <a:chOff x="0" y="0"/>
            <a:chExt cx="7654149" cy="646253"/>
          </a:xfrm>
        </p:grpSpPr>
        <p:sp>
          <p:nvSpPr>
            <p:cNvPr id="88" name="TextBox 11"/>
            <p:cNvSpPr>
              <a:spLocks noChangeArrowheads="1"/>
            </p:cNvSpPr>
            <p:nvPr/>
          </p:nvSpPr>
          <p:spPr bwMode="auto">
            <a:xfrm flipH="1">
              <a:off x="575510" y="134475"/>
              <a:ext cx="7078639" cy="4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algn="just" eaLnBrk="1" hangingPunct="1">
                <a:buFont typeface="Arial" pitchFamily="34" charset="0"/>
                <a:buNone/>
              </a:pPr>
              <a:r>
                <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rPr>
                <a:t>博弈得益矩阵</a:t>
              </a:r>
              <a:r>
                <a:rPr lang="zh-CN" altLang="en-US" sz="2400" b="1" dirty="0" smtClean="0">
                  <a:solidFill>
                    <a:srgbClr val="3F3F3F"/>
                  </a:solidFill>
                  <a:latin typeface="黑体" panose="02010609060101010101" pitchFamily="49" charset="-122"/>
                  <a:ea typeface="黑体" panose="02010609060101010101" pitchFamily="49" charset="-122"/>
                  <a:sym typeface="微软雅黑" pitchFamily="34" charset="-122"/>
                </a:rPr>
                <a:t>构造</a:t>
              </a:r>
              <a:endPar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endParaRPr>
            </a:p>
          </p:txBody>
        </p:sp>
        <p:sp>
          <p:nvSpPr>
            <p:cNvPr id="91" name="TextBox 32"/>
            <p:cNvSpPr>
              <a:spLocks noChangeArrowheads="1"/>
            </p:cNvSpPr>
            <p:nvPr/>
          </p:nvSpPr>
          <p:spPr bwMode="auto">
            <a:xfrm>
              <a:off x="0" y="0"/>
              <a:ext cx="505848" cy="646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pitchFamily="34" charset="0"/>
                <a:buNone/>
              </a:pPr>
              <a:r>
                <a:rPr lang="en-US" altLang="zh-CN" sz="3600" dirty="0" smtClean="0">
                  <a:solidFill>
                    <a:srgbClr val="F49022"/>
                  </a:solidFill>
                  <a:latin typeface="Dotum" pitchFamily="34" charset="-127"/>
                  <a:ea typeface="Dotum" pitchFamily="34" charset="-127"/>
                  <a:sym typeface="方正兰亭粗黑_GBK" charset="-122"/>
                </a:rPr>
                <a:t>D</a:t>
              </a:r>
              <a:endParaRPr lang="zh-CN" altLang="en-US" sz="3600" dirty="0">
                <a:solidFill>
                  <a:srgbClr val="F49022"/>
                </a:solidFill>
                <a:latin typeface="Dotum" pitchFamily="34" charset="-127"/>
                <a:ea typeface="Dotum" pitchFamily="34" charset="-127"/>
                <a:sym typeface="方正兰亭粗黑_GBK" charset="-122"/>
              </a:endParaRPr>
            </a:p>
          </p:txBody>
        </p:sp>
        <p:sp>
          <p:nvSpPr>
            <p:cNvPr id="92" name="矩形 33"/>
            <p:cNvSpPr>
              <a:spLocks noChangeArrowheads="1"/>
            </p:cNvSpPr>
            <p:nvPr/>
          </p:nvSpPr>
          <p:spPr bwMode="auto">
            <a:xfrm>
              <a:off x="90144" y="583024"/>
              <a:ext cx="7086792" cy="45713"/>
            </a:xfrm>
            <a:prstGeom prst="rect">
              <a:avLst/>
            </a:prstGeom>
            <a:solidFill>
              <a:srgbClr val="F49022"/>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grpSp>
      <p:sp>
        <p:nvSpPr>
          <p:cNvPr id="33" name="标题 1"/>
          <p:cNvSpPr>
            <a:spLocks noGrp="1"/>
          </p:cNvSpPr>
          <p:nvPr>
            <p:ph type="title"/>
          </p:nvPr>
        </p:nvSpPr>
        <p:spPr>
          <a:xfrm>
            <a:off x="683568" y="162460"/>
            <a:ext cx="2741856" cy="277143"/>
          </a:xfrm>
        </p:spPr>
        <p:txBody>
          <a:bodyPr/>
          <a:lstStyle/>
          <a:p>
            <a:r>
              <a:rPr lang="zh-CN" altLang="en-US" sz="1800" b="1" dirty="0"/>
              <a:t>策略（</a:t>
            </a:r>
            <a:r>
              <a:rPr lang="en-US" altLang="zh-CN" sz="1800" b="1" dirty="0"/>
              <a:t>strategies</a:t>
            </a:r>
            <a:r>
              <a:rPr lang="zh-CN" altLang="en-US" sz="1800" b="1" dirty="0"/>
              <a:t>）</a:t>
            </a:r>
          </a:p>
        </p:txBody>
      </p:sp>
      <p:graphicFrame>
        <p:nvGraphicFramePr>
          <p:cNvPr id="3" name="对象 2"/>
          <p:cNvGraphicFramePr>
            <a:graphicFrameLocks noChangeAspect="1"/>
          </p:cNvGraphicFramePr>
          <p:nvPr>
            <p:extLst>
              <p:ext uri="{D42A27DB-BD31-4B8C-83A1-F6EECF244321}">
                <p14:modId xmlns:p14="http://schemas.microsoft.com/office/powerpoint/2010/main" val="1192809605"/>
              </p:ext>
            </p:extLst>
          </p:nvPr>
        </p:nvGraphicFramePr>
        <p:xfrm>
          <a:off x="366713" y="1779662"/>
          <a:ext cx="8626475" cy="2924175"/>
        </p:xfrm>
        <a:graphic>
          <a:graphicData uri="http://schemas.openxmlformats.org/presentationml/2006/ole">
            <mc:AlternateContent xmlns:mc="http://schemas.openxmlformats.org/markup-compatibility/2006">
              <mc:Choice xmlns:v="urn:schemas-microsoft-com:vml" Requires="v">
                <p:oleObj spid="_x0000_s11305" name="Equation" r:id="rId4" imgW="4698720" imgH="1562040" progId="Equation.DSMT4">
                  <p:embed/>
                </p:oleObj>
              </mc:Choice>
              <mc:Fallback>
                <p:oleObj name="Equation" r:id="rId4" imgW="4698720" imgH="1562040" progId="Equation.DSMT4">
                  <p:embed/>
                  <p:pic>
                    <p:nvPicPr>
                      <p:cNvPr id="0" name=""/>
                      <p:cNvPicPr>
                        <a:picLocks noChangeAspect="1" noChangeArrowheads="1"/>
                      </p:cNvPicPr>
                      <p:nvPr/>
                    </p:nvPicPr>
                    <p:blipFill>
                      <a:blip r:embed="rId5"/>
                      <a:srcRect/>
                      <a:stretch>
                        <a:fillRect/>
                      </a:stretch>
                    </p:blipFill>
                    <p:spPr bwMode="auto">
                      <a:xfrm>
                        <a:off x="366713" y="1779662"/>
                        <a:ext cx="8626475" cy="2924175"/>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210877317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to="" calcmode="lin" valueType="num">
                                      <p:cBhvr>
                                        <p:cTn id="7" dur="1" fill="hold"/>
                                        <p:tgtEl>
                                          <p:spTgt spid="86"/>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nvGrpSpPr>
          <p:cNvPr id="86" name="组合 27"/>
          <p:cNvGrpSpPr>
            <a:grpSpLocks/>
          </p:cNvGrpSpPr>
          <p:nvPr/>
        </p:nvGrpSpPr>
        <p:grpSpPr bwMode="auto">
          <a:xfrm>
            <a:off x="268446" y="925091"/>
            <a:ext cx="7815140" cy="646331"/>
            <a:chOff x="0" y="0"/>
            <a:chExt cx="7654149" cy="646253"/>
          </a:xfrm>
        </p:grpSpPr>
        <p:sp>
          <p:nvSpPr>
            <p:cNvPr id="88" name="TextBox 11"/>
            <p:cNvSpPr>
              <a:spLocks noChangeArrowheads="1"/>
            </p:cNvSpPr>
            <p:nvPr/>
          </p:nvSpPr>
          <p:spPr bwMode="auto">
            <a:xfrm flipH="1">
              <a:off x="575510" y="134475"/>
              <a:ext cx="7078639" cy="4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algn="just" eaLnBrk="1" hangingPunct="1">
                <a:buFont typeface="Arial" pitchFamily="34" charset="0"/>
                <a:buNone/>
              </a:pPr>
              <a:r>
                <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rPr>
                <a:t>博弈得益矩阵</a:t>
              </a:r>
              <a:r>
                <a:rPr lang="zh-CN" altLang="en-US" sz="2400" b="1" dirty="0" smtClean="0">
                  <a:solidFill>
                    <a:srgbClr val="3F3F3F"/>
                  </a:solidFill>
                  <a:latin typeface="黑体" panose="02010609060101010101" pitchFamily="49" charset="-122"/>
                  <a:ea typeface="黑体" panose="02010609060101010101" pitchFamily="49" charset="-122"/>
                  <a:sym typeface="微软雅黑" pitchFamily="34" charset="-122"/>
                </a:rPr>
                <a:t>构造</a:t>
              </a:r>
              <a:endPar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endParaRPr>
            </a:p>
          </p:txBody>
        </p:sp>
        <p:sp>
          <p:nvSpPr>
            <p:cNvPr id="91" name="TextBox 32"/>
            <p:cNvSpPr>
              <a:spLocks noChangeArrowheads="1"/>
            </p:cNvSpPr>
            <p:nvPr/>
          </p:nvSpPr>
          <p:spPr bwMode="auto">
            <a:xfrm>
              <a:off x="0" y="0"/>
              <a:ext cx="505848" cy="646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pitchFamily="34" charset="0"/>
                <a:buNone/>
              </a:pPr>
              <a:r>
                <a:rPr lang="en-US" altLang="zh-CN" sz="3600" dirty="0" smtClean="0">
                  <a:solidFill>
                    <a:srgbClr val="F49022"/>
                  </a:solidFill>
                  <a:latin typeface="Dotum" pitchFamily="34" charset="-127"/>
                  <a:ea typeface="Dotum" pitchFamily="34" charset="-127"/>
                  <a:sym typeface="方正兰亭粗黑_GBK" charset="-122"/>
                </a:rPr>
                <a:t>D</a:t>
              </a:r>
              <a:endParaRPr lang="zh-CN" altLang="en-US" sz="3600" dirty="0">
                <a:solidFill>
                  <a:srgbClr val="F49022"/>
                </a:solidFill>
                <a:latin typeface="Dotum" pitchFamily="34" charset="-127"/>
                <a:ea typeface="Dotum" pitchFamily="34" charset="-127"/>
                <a:sym typeface="方正兰亭粗黑_GBK" charset="-122"/>
              </a:endParaRPr>
            </a:p>
          </p:txBody>
        </p:sp>
        <p:sp>
          <p:nvSpPr>
            <p:cNvPr id="92" name="矩形 33"/>
            <p:cNvSpPr>
              <a:spLocks noChangeArrowheads="1"/>
            </p:cNvSpPr>
            <p:nvPr/>
          </p:nvSpPr>
          <p:spPr bwMode="auto">
            <a:xfrm>
              <a:off x="90144" y="583024"/>
              <a:ext cx="7086792" cy="45713"/>
            </a:xfrm>
            <a:prstGeom prst="rect">
              <a:avLst/>
            </a:prstGeom>
            <a:solidFill>
              <a:srgbClr val="F49022"/>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grpSp>
      <p:sp>
        <p:nvSpPr>
          <p:cNvPr id="33" name="标题 1"/>
          <p:cNvSpPr>
            <a:spLocks noGrp="1"/>
          </p:cNvSpPr>
          <p:nvPr>
            <p:ph type="title"/>
          </p:nvPr>
        </p:nvSpPr>
        <p:spPr>
          <a:xfrm>
            <a:off x="683568" y="162460"/>
            <a:ext cx="2741856" cy="277143"/>
          </a:xfrm>
        </p:spPr>
        <p:txBody>
          <a:bodyPr/>
          <a:lstStyle/>
          <a:p>
            <a:r>
              <a:rPr lang="zh-CN" altLang="en-US" sz="1800" b="1" dirty="0"/>
              <a:t>策略（</a:t>
            </a:r>
            <a:r>
              <a:rPr lang="en-US" altLang="zh-CN" sz="1800" b="1" dirty="0"/>
              <a:t>strategies</a:t>
            </a:r>
            <a:r>
              <a:rPr lang="zh-CN" altLang="en-US" sz="1800" b="1" dirty="0"/>
              <a:t>）</a:t>
            </a:r>
          </a:p>
        </p:txBody>
      </p:sp>
      <p:graphicFrame>
        <p:nvGraphicFramePr>
          <p:cNvPr id="3" name="对象 2"/>
          <p:cNvGraphicFramePr>
            <a:graphicFrameLocks noChangeAspect="1"/>
          </p:cNvGraphicFramePr>
          <p:nvPr>
            <p:extLst>
              <p:ext uri="{D42A27DB-BD31-4B8C-83A1-F6EECF244321}">
                <p14:modId xmlns:p14="http://schemas.microsoft.com/office/powerpoint/2010/main" val="2405339195"/>
              </p:ext>
            </p:extLst>
          </p:nvPr>
        </p:nvGraphicFramePr>
        <p:xfrm>
          <a:off x="622336" y="1707654"/>
          <a:ext cx="7461250" cy="2992438"/>
        </p:xfrm>
        <a:graphic>
          <a:graphicData uri="http://schemas.openxmlformats.org/presentationml/2006/ole">
            <mc:AlternateContent xmlns:mc="http://schemas.openxmlformats.org/markup-compatibility/2006">
              <mc:Choice xmlns:v="urn:schemas-microsoft-com:vml" Requires="v">
                <p:oleObj spid="_x0000_s12326" name="Equation" r:id="rId4" imgW="4063680" imgH="1600200" progId="Equation.DSMT4">
                  <p:embed/>
                </p:oleObj>
              </mc:Choice>
              <mc:Fallback>
                <p:oleObj name="Equation" r:id="rId4" imgW="4063680" imgH="1600200" progId="Equation.DSMT4">
                  <p:embed/>
                  <p:pic>
                    <p:nvPicPr>
                      <p:cNvPr id="0" name=""/>
                      <p:cNvPicPr>
                        <a:picLocks noChangeAspect="1" noChangeArrowheads="1"/>
                      </p:cNvPicPr>
                      <p:nvPr/>
                    </p:nvPicPr>
                    <p:blipFill>
                      <a:blip r:embed="rId5"/>
                      <a:srcRect/>
                      <a:stretch>
                        <a:fillRect/>
                      </a:stretch>
                    </p:blipFill>
                    <p:spPr bwMode="auto">
                      <a:xfrm>
                        <a:off x="622336" y="1707654"/>
                        <a:ext cx="7461250" cy="2992438"/>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391180610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to="" calcmode="lin" valueType="num">
                                      <p:cBhvr>
                                        <p:cTn id="7" dur="1" fill="hold"/>
                                        <p:tgtEl>
                                          <p:spTgt spid="86"/>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33" name="标题 1"/>
          <p:cNvSpPr>
            <a:spLocks noGrp="1"/>
          </p:cNvSpPr>
          <p:nvPr>
            <p:ph type="title"/>
          </p:nvPr>
        </p:nvSpPr>
        <p:spPr>
          <a:xfrm>
            <a:off x="683568" y="162460"/>
            <a:ext cx="2741856" cy="277143"/>
          </a:xfrm>
        </p:spPr>
        <p:txBody>
          <a:bodyPr/>
          <a:lstStyle/>
          <a:p>
            <a:r>
              <a:rPr lang="zh-CN" altLang="en-US" sz="1800" b="1" dirty="0"/>
              <a:t>策略（</a:t>
            </a:r>
            <a:r>
              <a:rPr lang="en-US" altLang="zh-CN" sz="1800" b="1" dirty="0"/>
              <a:t>strategies</a:t>
            </a:r>
            <a:r>
              <a:rPr lang="zh-CN" altLang="en-US" sz="1800" b="1" dirty="0"/>
              <a:t>）</a:t>
            </a:r>
          </a:p>
        </p:txBody>
      </p:sp>
      <p:graphicFrame>
        <p:nvGraphicFramePr>
          <p:cNvPr id="3" name="对象 2"/>
          <p:cNvGraphicFramePr>
            <a:graphicFrameLocks noChangeAspect="1"/>
          </p:cNvGraphicFramePr>
          <p:nvPr>
            <p:extLst>
              <p:ext uri="{D42A27DB-BD31-4B8C-83A1-F6EECF244321}">
                <p14:modId xmlns:p14="http://schemas.microsoft.com/office/powerpoint/2010/main" val="67659220"/>
              </p:ext>
            </p:extLst>
          </p:nvPr>
        </p:nvGraphicFramePr>
        <p:xfrm>
          <a:off x="550298" y="647620"/>
          <a:ext cx="8198166" cy="4372402"/>
        </p:xfrm>
        <a:graphic>
          <a:graphicData uri="http://schemas.openxmlformats.org/presentationml/2006/ole">
            <mc:AlternateContent xmlns:mc="http://schemas.openxmlformats.org/markup-compatibility/2006">
              <mc:Choice xmlns:v="urn:schemas-microsoft-com:vml" Requires="v">
                <p:oleObj spid="_x0000_s13349" name="Equation" r:id="rId4" imgW="4520880" imgH="2666880" progId="Equation.DSMT4">
                  <p:embed/>
                </p:oleObj>
              </mc:Choice>
              <mc:Fallback>
                <p:oleObj name="Equation" r:id="rId4" imgW="4520880" imgH="2666880" progId="Equation.DSMT4">
                  <p:embed/>
                  <p:pic>
                    <p:nvPicPr>
                      <p:cNvPr id="0" name=""/>
                      <p:cNvPicPr>
                        <a:picLocks noChangeAspect="1" noChangeArrowheads="1"/>
                      </p:cNvPicPr>
                      <p:nvPr/>
                    </p:nvPicPr>
                    <p:blipFill>
                      <a:blip r:embed="rId5"/>
                      <a:srcRect/>
                      <a:stretch>
                        <a:fillRect/>
                      </a:stretch>
                    </p:blipFill>
                    <p:spPr bwMode="auto">
                      <a:xfrm>
                        <a:off x="550298" y="647620"/>
                        <a:ext cx="8198166" cy="4372402"/>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268322501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nvGrpSpPr>
          <p:cNvPr id="86" name="组合 27"/>
          <p:cNvGrpSpPr>
            <a:grpSpLocks/>
          </p:cNvGrpSpPr>
          <p:nvPr/>
        </p:nvGrpSpPr>
        <p:grpSpPr bwMode="auto">
          <a:xfrm>
            <a:off x="268446" y="925091"/>
            <a:ext cx="7815140" cy="646331"/>
            <a:chOff x="0" y="0"/>
            <a:chExt cx="7654149" cy="646253"/>
          </a:xfrm>
        </p:grpSpPr>
        <p:sp>
          <p:nvSpPr>
            <p:cNvPr id="88" name="TextBox 11"/>
            <p:cNvSpPr>
              <a:spLocks noChangeArrowheads="1"/>
            </p:cNvSpPr>
            <p:nvPr/>
          </p:nvSpPr>
          <p:spPr bwMode="auto">
            <a:xfrm flipH="1">
              <a:off x="575510" y="134475"/>
              <a:ext cx="7078639" cy="4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algn="just" eaLnBrk="1" hangingPunct="1">
                <a:buFont typeface="Arial" pitchFamily="34" charset="0"/>
                <a:buNone/>
              </a:pPr>
              <a:r>
                <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rPr>
                <a:t>博弈得益矩阵</a:t>
              </a:r>
              <a:r>
                <a:rPr lang="zh-CN" altLang="en-US" sz="2400" b="1" dirty="0" smtClean="0">
                  <a:solidFill>
                    <a:srgbClr val="3F3F3F"/>
                  </a:solidFill>
                  <a:latin typeface="黑体" panose="02010609060101010101" pitchFamily="49" charset="-122"/>
                  <a:ea typeface="黑体" panose="02010609060101010101" pitchFamily="49" charset="-122"/>
                  <a:sym typeface="微软雅黑" pitchFamily="34" charset="-122"/>
                </a:rPr>
                <a:t>构造</a:t>
              </a:r>
              <a:endPar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endParaRPr>
            </a:p>
          </p:txBody>
        </p:sp>
        <p:sp>
          <p:nvSpPr>
            <p:cNvPr id="91" name="TextBox 32"/>
            <p:cNvSpPr>
              <a:spLocks noChangeArrowheads="1"/>
            </p:cNvSpPr>
            <p:nvPr/>
          </p:nvSpPr>
          <p:spPr bwMode="auto">
            <a:xfrm>
              <a:off x="0" y="0"/>
              <a:ext cx="505848" cy="646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pitchFamily="34" charset="0"/>
                <a:buNone/>
              </a:pPr>
              <a:r>
                <a:rPr lang="en-US" altLang="zh-CN" sz="3600" dirty="0" smtClean="0">
                  <a:solidFill>
                    <a:srgbClr val="F49022"/>
                  </a:solidFill>
                  <a:latin typeface="Dotum" pitchFamily="34" charset="-127"/>
                  <a:ea typeface="Dotum" pitchFamily="34" charset="-127"/>
                  <a:sym typeface="方正兰亭粗黑_GBK" charset="-122"/>
                </a:rPr>
                <a:t>D</a:t>
              </a:r>
              <a:endParaRPr lang="zh-CN" altLang="en-US" sz="3600" dirty="0">
                <a:solidFill>
                  <a:srgbClr val="F49022"/>
                </a:solidFill>
                <a:latin typeface="Dotum" pitchFamily="34" charset="-127"/>
                <a:ea typeface="Dotum" pitchFamily="34" charset="-127"/>
                <a:sym typeface="方正兰亭粗黑_GBK" charset="-122"/>
              </a:endParaRPr>
            </a:p>
          </p:txBody>
        </p:sp>
        <p:sp>
          <p:nvSpPr>
            <p:cNvPr id="92" name="矩形 33"/>
            <p:cNvSpPr>
              <a:spLocks noChangeArrowheads="1"/>
            </p:cNvSpPr>
            <p:nvPr/>
          </p:nvSpPr>
          <p:spPr bwMode="auto">
            <a:xfrm>
              <a:off x="90144" y="583024"/>
              <a:ext cx="7086792" cy="45713"/>
            </a:xfrm>
            <a:prstGeom prst="rect">
              <a:avLst/>
            </a:prstGeom>
            <a:solidFill>
              <a:srgbClr val="F49022"/>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grpSp>
      <p:sp>
        <p:nvSpPr>
          <p:cNvPr id="33" name="标题 1"/>
          <p:cNvSpPr>
            <a:spLocks noGrp="1"/>
          </p:cNvSpPr>
          <p:nvPr>
            <p:ph type="title"/>
          </p:nvPr>
        </p:nvSpPr>
        <p:spPr>
          <a:xfrm>
            <a:off x="683568" y="162460"/>
            <a:ext cx="2741856" cy="277143"/>
          </a:xfrm>
        </p:spPr>
        <p:txBody>
          <a:bodyPr/>
          <a:lstStyle/>
          <a:p>
            <a:r>
              <a:rPr lang="zh-CN" altLang="en-US" sz="1800" b="1" dirty="0"/>
              <a:t>策略（</a:t>
            </a:r>
            <a:r>
              <a:rPr lang="en-US" altLang="zh-CN" sz="1800" b="1" dirty="0"/>
              <a:t>strategies</a:t>
            </a:r>
            <a:r>
              <a:rPr lang="zh-CN" altLang="en-US" sz="1800" b="1" dirty="0"/>
              <a:t>）</a:t>
            </a:r>
          </a:p>
        </p:txBody>
      </p:sp>
      <p:sp>
        <p:nvSpPr>
          <p:cNvPr id="2" name="矩形 1"/>
          <p:cNvSpPr/>
          <p:nvPr/>
        </p:nvSpPr>
        <p:spPr>
          <a:xfrm>
            <a:off x="453608" y="1707654"/>
            <a:ext cx="8798912" cy="461665"/>
          </a:xfrm>
          <a:prstGeom prst="rect">
            <a:avLst/>
          </a:prstGeom>
        </p:spPr>
        <p:txBody>
          <a:bodyPr wrap="square">
            <a:spAutoFit/>
          </a:bodyPr>
          <a:lstStyle/>
          <a:p>
            <a:pPr lvl="0">
              <a:buClr>
                <a:srgbClr val="FE8637"/>
              </a:buClr>
            </a:pPr>
            <a:r>
              <a:rPr lang="zh-CN" altLang="en-US" sz="2400" b="1" dirty="0">
                <a:solidFill>
                  <a:prstClr val="black"/>
                </a:solidFill>
              </a:rPr>
              <a:t>车收益的数学期望</a:t>
            </a:r>
          </a:p>
        </p:txBody>
      </p:sp>
      <p:graphicFrame>
        <p:nvGraphicFramePr>
          <p:cNvPr id="3" name="对象 2"/>
          <p:cNvGraphicFramePr>
            <a:graphicFrameLocks noChangeAspect="1"/>
          </p:cNvGraphicFramePr>
          <p:nvPr>
            <p:extLst>
              <p:ext uri="{D42A27DB-BD31-4B8C-83A1-F6EECF244321}">
                <p14:modId xmlns:p14="http://schemas.microsoft.com/office/powerpoint/2010/main" val="3476038736"/>
              </p:ext>
            </p:extLst>
          </p:nvPr>
        </p:nvGraphicFramePr>
        <p:xfrm>
          <a:off x="107504" y="2121474"/>
          <a:ext cx="8293782" cy="2990896"/>
        </p:xfrm>
        <a:graphic>
          <a:graphicData uri="http://schemas.openxmlformats.org/presentationml/2006/ole">
            <mc:AlternateContent xmlns:mc="http://schemas.openxmlformats.org/markup-compatibility/2006">
              <mc:Choice xmlns:v="urn:schemas-microsoft-com:vml" Requires="v">
                <p:oleObj spid="_x0000_s14371" name="Equation" r:id="rId4" imgW="5270400" imgH="2082600" progId="Equation.DSMT4">
                  <p:embed/>
                </p:oleObj>
              </mc:Choice>
              <mc:Fallback>
                <p:oleObj name="Equation" r:id="rId4" imgW="5270400" imgH="2082600" progId="Equation.DSMT4">
                  <p:embed/>
                  <p:pic>
                    <p:nvPicPr>
                      <p:cNvPr id="0" name=""/>
                      <p:cNvPicPr>
                        <a:picLocks noChangeAspect="1" noChangeArrowheads="1"/>
                      </p:cNvPicPr>
                      <p:nvPr/>
                    </p:nvPicPr>
                    <p:blipFill>
                      <a:blip r:embed="rId5"/>
                      <a:srcRect/>
                      <a:stretch>
                        <a:fillRect/>
                      </a:stretch>
                    </p:blipFill>
                    <p:spPr bwMode="auto">
                      <a:xfrm>
                        <a:off x="107504" y="2121474"/>
                        <a:ext cx="8293782" cy="2990896"/>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403648635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to="" calcmode="lin" valueType="num">
                                      <p:cBhvr>
                                        <p:cTn id="7" dur="1" fill="hold"/>
                                        <p:tgtEl>
                                          <p:spTgt spid="86"/>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33" name="标题 1"/>
          <p:cNvSpPr>
            <a:spLocks noGrp="1"/>
          </p:cNvSpPr>
          <p:nvPr>
            <p:ph type="title"/>
          </p:nvPr>
        </p:nvSpPr>
        <p:spPr>
          <a:xfrm>
            <a:off x="683568" y="162460"/>
            <a:ext cx="2741856" cy="277143"/>
          </a:xfrm>
        </p:spPr>
        <p:txBody>
          <a:bodyPr/>
          <a:lstStyle/>
          <a:p>
            <a:r>
              <a:rPr lang="zh-CN" altLang="en-US" sz="1800" b="1" dirty="0"/>
              <a:t>策略（</a:t>
            </a:r>
            <a:r>
              <a:rPr lang="en-US" altLang="zh-CN" sz="1800" b="1" dirty="0"/>
              <a:t>strategies</a:t>
            </a:r>
            <a:r>
              <a:rPr lang="zh-CN" altLang="en-US" sz="1800" b="1" dirty="0"/>
              <a:t>）</a:t>
            </a:r>
          </a:p>
        </p:txBody>
      </p:sp>
      <p:graphicFrame>
        <p:nvGraphicFramePr>
          <p:cNvPr id="3" name="对象 2"/>
          <p:cNvGraphicFramePr>
            <a:graphicFrameLocks noChangeAspect="1"/>
          </p:cNvGraphicFramePr>
          <p:nvPr>
            <p:extLst>
              <p:ext uri="{D42A27DB-BD31-4B8C-83A1-F6EECF244321}">
                <p14:modId xmlns:p14="http://schemas.microsoft.com/office/powerpoint/2010/main" val="2105957419"/>
              </p:ext>
            </p:extLst>
          </p:nvPr>
        </p:nvGraphicFramePr>
        <p:xfrm>
          <a:off x="107504" y="771550"/>
          <a:ext cx="8928100" cy="4040188"/>
        </p:xfrm>
        <a:graphic>
          <a:graphicData uri="http://schemas.openxmlformats.org/presentationml/2006/ole">
            <mc:AlternateContent xmlns:mc="http://schemas.openxmlformats.org/markup-compatibility/2006">
              <mc:Choice xmlns:v="urn:schemas-microsoft-com:vml" Requires="v">
                <p:oleObj spid="_x0000_s15394" name="Equation" r:id="rId4" imgW="6083280" imgH="2463480" progId="Equation.DSMT4">
                  <p:embed/>
                </p:oleObj>
              </mc:Choice>
              <mc:Fallback>
                <p:oleObj name="Equation" r:id="rId4" imgW="6083280" imgH="2463480" progId="Equation.DSMT4">
                  <p:embed/>
                  <p:pic>
                    <p:nvPicPr>
                      <p:cNvPr id="0" name=""/>
                      <p:cNvPicPr>
                        <a:picLocks noChangeAspect="1" noChangeArrowheads="1"/>
                      </p:cNvPicPr>
                      <p:nvPr/>
                    </p:nvPicPr>
                    <p:blipFill>
                      <a:blip r:embed="rId5"/>
                      <a:srcRect/>
                      <a:stretch>
                        <a:fillRect/>
                      </a:stretch>
                    </p:blipFill>
                    <p:spPr bwMode="auto">
                      <a:xfrm>
                        <a:off x="107504" y="771550"/>
                        <a:ext cx="8928100" cy="4040188"/>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252770533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nvGrpSpPr>
          <p:cNvPr id="86" name="组合 27"/>
          <p:cNvGrpSpPr>
            <a:grpSpLocks/>
          </p:cNvGrpSpPr>
          <p:nvPr/>
        </p:nvGrpSpPr>
        <p:grpSpPr bwMode="auto">
          <a:xfrm>
            <a:off x="268446" y="925091"/>
            <a:ext cx="7815140" cy="646331"/>
            <a:chOff x="0" y="0"/>
            <a:chExt cx="7654149" cy="646253"/>
          </a:xfrm>
        </p:grpSpPr>
        <p:sp>
          <p:nvSpPr>
            <p:cNvPr id="88" name="TextBox 11"/>
            <p:cNvSpPr>
              <a:spLocks noChangeArrowheads="1"/>
            </p:cNvSpPr>
            <p:nvPr/>
          </p:nvSpPr>
          <p:spPr bwMode="auto">
            <a:xfrm flipH="1">
              <a:off x="575510" y="134475"/>
              <a:ext cx="7078639" cy="4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algn="just" eaLnBrk="1" hangingPunct="1">
                <a:buFont typeface="Arial" pitchFamily="34" charset="0"/>
                <a:buNone/>
              </a:pPr>
              <a:r>
                <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rPr>
                <a:t>博弈得益矩阵</a:t>
              </a:r>
              <a:r>
                <a:rPr lang="zh-CN" altLang="en-US" sz="2400" b="1" dirty="0" smtClean="0">
                  <a:solidFill>
                    <a:srgbClr val="3F3F3F"/>
                  </a:solidFill>
                  <a:latin typeface="黑体" panose="02010609060101010101" pitchFamily="49" charset="-122"/>
                  <a:ea typeface="黑体" panose="02010609060101010101" pitchFamily="49" charset="-122"/>
                  <a:sym typeface="微软雅黑" pitchFamily="34" charset="-122"/>
                </a:rPr>
                <a:t>构造</a:t>
              </a:r>
              <a:endPar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endParaRPr>
            </a:p>
          </p:txBody>
        </p:sp>
        <p:sp>
          <p:nvSpPr>
            <p:cNvPr id="91" name="TextBox 32"/>
            <p:cNvSpPr>
              <a:spLocks noChangeArrowheads="1"/>
            </p:cNvSpPr>
            <p:nvPr/>
          </p:nvSpPr>
          <p:spPr bwMode="auto">
            <a:xfrm>
              <a:off x="0" y="0"/>
              <a:ext cx="505848" cy="646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pitchFamily="34" charset="0"/>
                <a:buNone/>
              </a:pPr>
              <a:r>
                <a:rPr lang="en-US" altLang="zh-CN" sz="3600" dirty="0" smtClean="0">
                  <a:solidFill>
                    <a:srgbClr val="F49022"/>
                  </a:solidFill>
                  <a:latin typeface="Dotum" pitchFamily="34" charset="-127"/>
                  <a:ea typeface="Dotum" pitchFamily="34" charset="-127"/>
                  <a:sym typeface="方正兰亭粗黑_GBK" charset="-122"/>
                </a:rPr>
                <a:t>D</a:t>
              </a:r>
              <a:endParaRPr lang="zh-CN" altLang="en-US" sz="3600" dirty="0">
                <a:solidFill>
                  <a:srgbClr val="F49022"/>
                </a:solidFill>
                <a:latin typeface="Dotum" pitchFamily="34" charset="-127"/>
                <a:ea typeface="Dotum" pitchFamily="34" charset="-127"/>
                <a:sym typeface="方正兰亭粗黑_GBK" charset="-122"/>
              </a:endParaRPr>
            </a:p>
          </p:txBody>
        </p:sp>
        <p:sp>
          <p:nvSpPr>
            <p:cNvPr id="92" name="矩形 33"/>
            <p:cNvSpPr>
              <a:spLocks noChangeArrowheads="1"/>
            </p:cNvSpPr>
            <p:nvPr/>
          </p:nvSpPr>
          <p:spPr bwMode="auto">
            <a:xfrm>
              <a:off x="90144" y="583024"/>
              <a:ext cx="7086792" cy="45713"/>
            </a:xfrm>
            <a:prstGeom prst="rect">
              <a:avLst/>
            </a:prstGeom>
            <a:solidFill>
              <a:srgbClr val="F49022"/>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grpSp>
      <p:sp>
        <p:nvSpPr>
          <p:cNvPr id="33" name="标题 1"/>
          <p:cNvSpPr>
            <a:spLocks noGrp="1"/>
          </p:cNvSpPr>
          <p:nvPr>
            <p:ph type="title"/>
          </p:nvPr>
        </p:nvSpPr>
        <p:spPr>
          <a:xfrm>
            <a:off x="683568" y="162460"/>
            <a:ext cx="2741856" cy="277143"/>
          </a:xfrm>
        </p:spPr>
        <p:txBody>
          <a:bodyPr/>
          <a:lstStyle/>
          <a:p>
            <a:r>
              <a:rPr lang="zh-CN" altLang="en-US" sz="1800" b="1" dirty="0"/>
              <a:t>策略（</a:t>
            </a:r>
            <a:r>
              <a:rPr lang="en-US" altLang="zh-CN" sz="1800" b="1" dirty="0"/>
              <a:t>strategies</a:t>
            </a:r>
            <a:r>
              <a:rPr lang="zh-CN" altLang="en-US" sz="1800" b="1" dirty="0"/>
              <a:t>）</a:t>
            </a:r>
          </a:p>
        </p:txBody>
      </p:sp>
      <p:sp>
        <p:nvSpPr>
          <p:cNvPr id="2" name="矩形 1"/>
          <p:cNvSpPr/>
          <p:nvPr/>
        </p:nvSpPr>
        <p:spPr>
          <a:xfrm>
            <a:off x="453608" y="1707654"/>
            <a:ext cx="8798912" cy="461665"/>
          </a:xfrm>
          <a:prstGeom prst="rect">
            <a:avLst/>
          </a:prstGeom>
        </p:spPr>
        <p:txBody>
          <a:bodyPr wrap="square">
            <a:spAutoFit/>
          </a:bodyPr>
          <a:lstStyle/>
          <a:p>
            <a:pPr lvl="0">
              <a:buClr>
                <a:srgbClr val="FE8637"/>
              </a:buClr>
            </a:pPr>
            <a:r>
              <a:rPr lang="zh-CN" altLang="en-US" sz="2400" b="1" dirty="0" smtClean="0">
                <a:solidFill>
                  <a:prstClr val="black"/>
                </a:solidFill>
              </a:rPr>
              <a:t>综合此两种情形，人车发生冲突的概率</a:t>
            </a:r>
            <a:endParaRPr lang="zh-CN" altLang="en-US" sz="2400" b="1" dirty="0">
              <a:solidFill>
                <a:prstClr val="black"/>
              </a:solidFill>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305316533"/>
              </p:ext>
            </p:extLst>
          </p:nvPr>
        </p:nvGraphicFramePr>
        <p:xfrm>
          <a:off x="293110" y="2283718"/>
          <a:ext cx="8353425" cy="1933575"/>
        </p:xfrm>
        <a:graphic>
          <a:graphicData uri="http://schemas.openxmlformats.org/presentationml/2006/ole">
            <mc:AlternateContent xmlns:mc="http://schemas.openxmlformats.org/markup-compatibility/2006">
              <mc:Choice xmlns:v="urn:schemas-microsoft-com:vml" Requires="v">
                <p:oleObj spid="_x0000_s16418" name="Equation" r:id="rId4" imgW="5308560" imgH="1346040" progId="Equation.DSMT4">
                  <p:embed/>
                </p:oleObj>
              </mc:Choice>
              <mc:Fallback>
                <p:oleObj name="Equation" r:id="rId4" imgW="5308560" imgH="1346040" progId="Equation.DSMT4">
                  <p:embed/>
                  <p:pic>
                    <p:nvPicPr>
                      <p:cNvPr id="0" name=""/>
                      <p:cNvPicPr>
                        <a:picLocks noChangeAspect="1" noChangeArrowheads="1"/>
                      </p:cNvPicPr>
                      <p:nvPr/>
                    </p:nvPicPr>
                    <p:blipFill>
                      <a:blip r:embed="rId5"/>
                      <a:srcRect/>
                      <a:stretch>
                        <a:fillRect/>
                      </a:stretch>
                    </p:blipFill>
                    <p:spPr bwMode="auto">
                      <a:xfrm>
                        <a:off x="293110" y="2283718"/>
                        <a:ext cx="8353425" cy="1933575"/>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71149525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to="" calcmode="lin" valueType="num">
                                      <p:cBhvr>
                                        <p:cTn id="7" dur="1" fill="hold"/>
                                        <p:tgtEl>
                                          <p:spTgt spid="86"/>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nvGrpSpPr>
          <p:cNvPr id="86" name="组合 27"/>
          <p:cNvGrpSpPr>
            <a:grpSpLocks/>
          </p:cNvGrpSpPr>
          <p:nvPr/>
        </p:nvGrpSpPr>
        <p:grpSpPr bwMode="auto">
          <a:xfrm>
            <a:off x="268446" y="925091"/>
            <a:ext cx="7815140" cy="646331"/>
            <a:chOff x="0" y="0"/>
            <a:chExt cx="7654149" cy="646253"/>
          </a:xfrm>
        </p:grpSpPr>
        <p:sp>
          <p:nvSpPr>
            <p:cNvPr id="88" name="TextBox 11"/>
            <p:cNvSpPr>
              <a:spLocks noChangeArrowheads="1"/>
            </p:cNvSpPr>
            <p:nvPr/>
          </p:nvSpPr>
          <p:spPr bwMode="auto">
            <a:xfrm flipH="1">
              <a:off x="575510" y="134475"/>
              <a:ext cx="7078639" cy="4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lvl="0">
                <a:buClr>
                  <a:srgbClr val="FE8637"/>
                </a:buClr>
              </a:pPr>
              <a:r>
                <a:rPr lang="zh-CN" altLang="en-US" sz="2400" b="1" dirty="0">
                  <a:solidFill>
                    <a:prstClr val="black"/>
                  </a:solidFill>
                </a:rPr>
                <a:t>结果与分析 </a:t>
              </a:r>
              <a:endParaRPr lang="zh-CN" altLang="en-US" sz="2400" b="1" dirty="0">
                <a:solidFill>
                  <a:prstClr val="black"/>
                </a:solidFill>
              </a:endParaRPr>
            </a:p>
          </p:txBody>
        </p:sp>
        <p:sp>
          <p:nvSpPr>
            <p:cNvPr id="91" name="TextBox 32"/>
            <p:cNvSpPr>
              <a:spLocks noChangeArrowheads="1"/>
            </p:cNvSpPr>
            <p:nvPr/>
          </p:nvSpPr>
          <p:spPr bwMode="auto">
            <a:xfrm>
              <a:off x="0" y="0"/>
              <a:ext cx="414790" cy="646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pitchFamily="34" charset="0"/>
                <a:buNone/>
              </a:pPr>
              <a:r>
                <a:rPr lang="en-US" altLang="zh-CN" sz="3600" dirty="0">
                  <a:solidFill>
                    <a:srgbClr val="F49022"/>
                  </a:solidFill>
                  <a:latin typeface="Dotum" pitchFamily="34" charset="-127"/>
                  <a:ea typeface="Dotum" pitchFamily="34" charset="-127"/>
                  <a:sym typeface="方正兰亭粗黑_GBK" charset="-122"/>
                </a:rPr>
                <a:t>E</a:t>
              </a:r>
              <a:endParaRPr lang="zh-CN" altLang="en-US" sz="3600" dirty="0">
                <a:solidFill>
                  <a:srgbClr val="F49022"/>
                </a:solidFill>
                <a:latin typeface="Dotum" pitchFamily="34" charset="-127"/>
                <a:ea typeface="Dotum" pitchFamily="34" charset="-127"/>
                <a:sym typeface="方正兰亭粗黑_GBK" charset="-122"/>
              </a:endParaRPr>
            </a:p>
          </p:txBody>
        </p:sp>
        <p:sp>
          <p:nvSpPr>
            <p:cNvPr id="92" name="矩形 33"/>
            <p:cNvSpPr>
              <a:spLocks noChangeArrowheads="1"/>
            </p:cNvSpPr>
            <p:nvPr/>
          </p:nvSpPr>
          <p:spPr bwMode="auto">
            <a:xfrm>
              <a:off x="90144" y="583024"/>
              <a:ext cx="7086792" cy="45713"/>
            </a:xfrm>
            <a:prstGeom prst="rect">
              <a:avLst/>
            </a:prstGeom>
            <a:solidFill>
              <a:srgbClr val="F49022"/>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grpSp>
      <p:sp>
        <p:nvSpPr>
          <p:cNvPr id="33" name="标题 1"/>
          <p:cNvSpPr>
            <a:spLocks noGrp="1"/>
          </p:cNvSpPr>
          <p:nvPr>
            <p:ph type="title"/>
          </p:nvPr>
        </p:nvSpPr>
        <p:spPr>
          <a:xfrm>
            <a:off x="683568" y="162460"/>
            <a:ext cx="2741856" cy="277143"/>
          </a:xfrm>
        </p:spPr>
        <p:txBody>
          <a:bodyPr/>
          <a:lstStyle/>
          <a:p>
            <a:r>
              <a:rPr lang="zh-CN" altLang="en-US" sz="1800" b="1" dirty="0"/>
              <a:t>策略（</a:t>
            </a:r>
            <a:r>
              <a:rPr lang="en-US" altLang="zh-CN" sz="1800" b="1" dirty="0"/>
              <a:t>strategies</a:t>
            </a:r>
            <a:r>
              <a:rPr lang="zh-CN" altLang="en-US" sz="1800" b="1" dirty="0"/>
              <a:t>）</a:t>
            </a:r>
          </a:p>
        </p:txBody>
      </p:sp>
      <p:graphicFrame>
        <p:nvGraphicFramePr>
          <p:cNvPr id="3" name="对象 2"/>
          <p:cNvGraphicFramePr>
            <a:graphicFrameLocks noChangeAspect="1"/>
          </p:cNvGraphicFramePr>
          <p:nvPr>
            <p:extLst>
              <p:ext uri="{D42A27DB-BD31-4B8C-83A1-F6EECF244321}">
                <p14:modId xmlns:p14="http://schemas.microsoft.com/office/powerpoint/2010/main" val="499768484"/>
              </p:ext>
            </p:extLst>
          </p:nvPr>
        </p:nvGraphicFramePr>
        <p:xfrm>
          <a:off x="453608" y="2499742"/>
          <a:ext cx="8324490" cy="1126333"/>
        </p:xfrm>
        <a:graphic>
          <a:graphicData uri="http://schemas.openxmlformats.org/presentationml/2006/ole">
            <mc:AlternateContent xmlns:mc="http://schemas.openxmlformats.org/markup-compatibility/2006">
              <mc:Choice xmlns:v="urn:schemas-microsoft-com:vml" Requires="v">
                <p:oleObj spid="_x0000_s17441" name="Equation" r:id="rId4" imgW="5016240" imgH="749160" progId="Equation.DSMT4">
                  <p:embed/>
                </p:oleObj>
              </mc:Choice>
              <mc:Fallback>
                <p:oleObj name="Equation" r:id="rId4" imgW="5016240" imgH="749160" progId="Equation.DSMT4">
                  <p:embed/>
                  <p:pic>
                    <p:nvPicPr>
                      <p:cNvPr id="0" name="对象 2"/>
                      <p:cNvPicPr>
                        <a:picLocks noChangeAspect="1" noChangeArrowheads="1"/>
                      </p:cNvPicPr>
                      <p:nvPr/>
                    </p:nvPicPr>
                    <p:blipFill>
                      <a:blip r:embed="rId5"/>
                      <a:srcRect/>
                      <a:stretch>
                        <a:fillRect/>
                      </a:stretch>
                    </p:blipFill>
                    <p:spPr bwMode="auto">
                      <a:xfrm>
                        <a:off x="453608" y="2499742"/>
                        <a:ext cx="8324490" cy="1126333"/>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02841072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to="" calcmode="lin" valueType="num">
                                      <p:cBhvr>
                                        <p:cTn id="7" dur="1" fill="hold"/>
                                        <p:tgtEl>
                                          <p:spTgt spid="86"/>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33" name="标题 1"/>
          <p:cNvSpPr>
            <a:spLocks noGrp="1"/>
          </p:cNvSpPr>
          <p:nvPr>
            <p:ph type="title"/>
          </p:nvPr>
        </p:nvSpPr>
        <p:spPr>
          <a:xfrm>
            <a:off x="683568" y="162460"/>
            <a:ext cx="2741856" cy="277143"/>
          </a:xfrm>
        </p:spPr>
        <p:txBody>
          <a:bodyPr/>
          <a:lstStyle/>
          <a:p>
            <a:r>
              <a:rPr lang="zh-CN" altLang="en-US" sz="1800" b="1" dirty="0"/>
              <a:t>策略（</a:t>
            </a:r>
            <a:r>
              <a:rPr lang="en-US" altLang="zh-CN" sz="1800" b="1" dirty="0"/>
              <a:t>strategies</a:t>
            </a:r>
            <a:r>
              <a:rPr lang="zh-CN" altLang="en-US" sz="1800" b="1" dirty="0"/>
              <a:t>）</a:t>
            </a:r>
          </a:p>
        </p:txBody>
      </p:sp>
      <p:graphicFrame>
        <p:nvGraphicFramePr>
          <p:cNvPr id="4" name="表格 3"/>
          <p:cNvGraphicFramePr>
            <a:graphicFrameLocks noGrp="1"/>
          </p:cNvGraphicFramePr>
          <p:nvPr>
            <p:extLst>
              <p:ext uri="{D42A27DB-BD31-4B8C-83A1-F6EECF244321}">
                <p14:modId xmlns:p14="http://schemas.microsoft.com/office/powerpoint/2010/main" val="4093094118"/>
              </p:ext>
            </p:extLst>
          </p:nvPr>
        </p:nvGraphicFramePr>
        <p:xfrm>
          <a:off x="70992" y="1563638"/>
          <a:ext cx="9073008" cy="1656184"/>
        </p:xfrm>
        <a:graphic>
          <a:graphicData uri="http://schemas.openxmlformats.org/drawingml/2006/table">
            <a:tbl>
              <a:tblPr firstRow="1" bandRow="1">
                <a:tableStyleId>{5C22544A-7EE6-4342-B048-85BDC9FD1C3A}</a:tableStyleId>
              </a:tblPr>
              <a:tblGrid>
                <a:gridCol w="1512168"/>
                <a:gridCol w="2592288"/>
                <a:gridCol w="2592288"/>
                <a:gridCol w="2376264"/>
              </a:tblGrid>
              <a:tr h="424846">
                <a:tc gridSpan="4">
                  <a:txBody>
                    <a:bodyPr/>
                    <a:lstStyle/>
                    <a:p>
                      <a:pPr algn="ctr"/>
                      <a:r>
                        <a:rPr lang="zh-CN" altLang="en-US" dirty="0" smtClean="0"/>
                        <a:t>表</a:t>
                      </a:r>
                      <a:r>
                        <a:rPr lang="en-US" altLang="zh-CN" dirty="0" smtClean="0"/>
                        <a:t>3 </a:t>
                      </a:r>
                      <a:r>
                        <a:rPr lang="zh-CN" altLang="en-US" dirty="0" smtClean="0"/>
                        <a:t>不同车型的当量系数 </a:t>
                      </a:r>
                      <a:endParaRPr lang="zh-CN" altLang="en-US" dirty="0"/>
                    </a:p>
                  </a:txBody>
                  <a:tcPr anchor="ctr"/>
                </a:tc>
                <a:tc hMerge="1">
                  <a:txBody>
                    <a:bodyPr/>
                    <a:lstStyle/>
                    <a:p>
                      <a:endParaRPr lang="zh-CN" altLang="en-US" dirty="0"/>
                    </a:p>
                  </a:txBody>
                  <a:tcPr/>
                </a:tc>
                <a:tc hMerge="1">
                  <a:txBody>
                    <a:bodyPr/>
                    <a:lstStyle/>
                    <a:p>
                      <a:endParaRPr lang="zh-CN" altLang="en-US"/>
                    </a:p>
                  </a:txBody>
                  <a:tcPr/>
                </a:tc>
                <a:tc hMerge="1">
                  <a:txBody>
                    <a:bodyPr/>
                    <a:lstStyle/>
                    <a:p>
                      <a:endParaRPr lang="zh-CN" altLang="en-US" dirty="0"/>
                    </a:p>
                  </a:txBody>
                  <a:tcPr/>
                </a:tc>
              </a:tr>
              <a:tr h="410446">
                <a:tc gridSpan="4">
                  <a:txBody>
                    <a:bodyPr/>
                    <a:lstStyle/>
                    <a:p>
                      <a:pPr algn="ctr"/>
                      <a:r>
                        <a:rPr lang="en-US" altLang="zh-CN" dirty="0" smtClean="0"/>
                        <a:t>Table 3. Equivalent coeﬃcient of diﬀerent vehicle types.</a:t>
                      </a:r>
                      <a:endParaRPr lang="en-US" altLang="zh-CN" dirty="0" smtClean="0"/>
                    </a:p>
                  </a:txBody>
                  <a:tcPr anchor="ctr"/>
                </a:tc>
                <a:tc hMerge="1">
                  <a:txBody>
                    <a:bodyPr/>
                    <a:lstStyle/>
                    <a:p>
                      <a:endParaRPr lang="zh-CN" altLang="en-US" dirty="0"/>
                    </a:p>
                  </a:txBody>
                  <a:tcPr/>
                </a:tc>
                <a:tc hMerge="1">
                  <a:txBody>
                    <a:bodyPr/>
                    <a:lstStyle/>
                    <a:p>
                      <a:endParaRPr lang="zh-CN" altLang="en-US"/>
                    </a:p>
                  </a:txBody>
                  <a:tcPr/>
                </a:tc>
                <a:tc hMerge="1">
                  <a:txBody>
                    <a:bodyPr/>
                    <a:lstStyle/>
                    <a:p>
                      <a:endParaRPr lang="zh-CN" altLang="en-US" dirty="0"/>
                    </a:p>
                  </a:txBody>
                  <a:tcPr/>
                </a:tc>
              </a:tr>
              <a:tr h="410446">
                <a:tc>
                  <a:txBody>
                    <a:bodyPr/>
                    <a:lstStyle/>
                    <a:p>
                      <a:pPr algn="ctr"/>
                      <a:r>
                        <a:rPr lang="zh-CN" altLang="en-US" dirty="0" smtClean="0"/>
                        <a:t>车型</a:t>
                      </a:r>
                      <a:endParaRPr lang="zh-CN" altLang="en-US" dirty="0"/>
                    </a:p>
                  </a:txBody>
                  <a:tcPr anchor="ctr"/>
                </a:tc>
                <a:tc>
                  <a:txBody>
                    <a:bodyPr/>
                    <a:lstStyle/>
                    <a:p>
                      <a:pPr algn="ctr"/>
                      <a:r>
                        <a:rPr lang="zh-CN" altLang="en-US" dirty="0" smtClean="0"/>
                        <a:t>小型车</a:t>
                      </a:r>
                      <a:r>
                        <a:rPr lang="en-US" altLang="zh-CN" dirty="0" smtClean="0"/>
                        <a:t>(S-</a:t>
                      </a:r>
                      <a:r>
                        <a:rPr lang="en-US" altLang="zh-CN" dirty="0" err="1" smtClean="0"/>
                        <a:t>veh</a:t>
                      </a:r>
                      <a:r>
                        <a:rPr lang="en-US" altLang="zh-CN" dirty="0" smtClean="0"/>
                        <a:t>)</a:t>
                      </a:r>
                      <a:endParaRPr lang="zh-CN" altLang="en-US" dirty="0"/>
                    </a:p>
                  </a:txBody>
                  <a:tcPr anchor="ctr"/>
                </a:tc>
                <a:tc>
                  <a:txBody>
                    <a:bodyPr/>
                    <a:lstStyle/>
                    <a:p>
                      <a:pPr algn="ctr"/>
                      <a:r>
                        <a:rPr lang="zh-CN" altLang="en-US" dirty="0" smtClean="0"/>
                        <a:t>中型车</a:t>
                      </a:r>
                      <a:r>
                        <a:rPr lang="en-US" altLang="zh-CN" dirty="0" smtClean="0"/>
                        <a:t>(M-</a:t>
                      </a:r>
                      <a:r>
                        <a:rPr lang="en-US" altLang="zh-CN" dirty="0" err="1" smtClean="0"/>
                        <a:t>veh</a:t>
                      </a:r>
                      <a:r>
                        <a:rPr lang="en-US" altLang="zh-CN" dirty="0" smtClean="0"/>
                        <a:t>)</a:t>
                      </a:r>
                      <a:endParaRPr lang="zh-CN" altLang="en-US" dirty="0"/>
                    </a:p>
                  </a:txBody>
                  <a:tcPr anchor="ctr"/>
                </a:tc>
                <a:tc>
                  <a:txBody>
                    <a:bodyPr/>
                    <a:lstStyle/>
                    <a:p>
                      <a:pPr algn="ctr"/>
                      <a:r>
                        <a:rPr lang="zh-CN" altLang="en-US" dirty="0" smtClean="0"/>
                        <a:t>大型车</a:t>
                      </a:r>
                      <a:r>
                        <a:rPr lang="en-US" altLang="zh-CN" dirty="0" smtClean="0"/>
                        <a:t>(L-</a:t>
                      </a:r>
                      <a:r>
                        <a:rPr lang="en-US" altLang="zh-CN" dirty="0" err="1" smtClean="0"/>
                        <a:t>veh</a:t>
                      </a:r>
                      <a:r>
                        <a:rPr lang="en-US" altLang="zh-CN" dirty="0" smtClean="0"/>
                        <a:t>) </a:t>
                      </a:r>
                      <a:endParaRPr lang="zh-CN" altLang="en-US" dirty="0" smtClean="0"/>
                    </a:p>
                  </a:txBody>
                  <a:tcPr anchor="ctr"/>
                </a:tc>
              </a:tr>
              <a:tr h="410446">
                <a:tc>
                  <a:txBody>
                    <a:bodyPr/>
                    <a:lstStyle/>
                    <a:p>
                      <a:pPr algn="ctr"/>
                      <a:r>
                        <a:rPr lang="zh-CN" altLang="en-US" dirty="0" smtClean="0"/>
                        <a:t>当量系数</a:t>
                      </a:r>
                      <a:endParaRPr lang="zh-CN" altLang="en-US" dirty="0"/>
                    </a:p>
                  </a:txBody>
                  <a:tcPr anchor="ctr"/>
                </a:tc>
                <a:tc>
                  <a:txBody>
                    <a:bodyPr/>
                    <a:lstStyle/>
                    <a:p>
                      <a:pPr algn="ctr"/>
                      <a:r>
                        <a:rPr lang="en-US" altLang="zh-CN" dirty="0" smtClean="0"/>
                        <a:t>1.0</a:t>
                      </a:r>
                      <a:endParaRPr lang="zh-CN" altLang="en-US" dirty="0"/>
                    </a:p>
                  </a:txBody>
                  <a:tcPr anchor="ctr"/>
                </a:tc>
                <a:tc>
                  <a:txBody>
                    <a:bodyPr/>
                    <a:lstStyle/>
                    <a:p>
                      <a:pPr algn="ctr"/>
                      <a:r>
                        <a:rPr lang="en-US" altLang="zh-CN" dirty="0" smtClean="0"/>
                        <a:t>1.5</a:t>
                      </a:r>
                      <a:endParaRPr lang="zh-CN" altLang="en-US" dirty="0"/>
                    </a:p>
                  </a:txBody>
                  <a:tcPr anchor="ctr"/>
                </a:tc>
                <a:tc>
                  <a:txBody>
                    <a:bodyPr/>
                    <a:lstStyle/>
                    <a:p>
                      <a:pPr algn="ctr"/>
                      <a:r>
                        <a:rPr lang="en-US" altLang="zh-CN" dirty="0" smtClean="0"/>
                        <a:t>2.0</a:t>
                      </a:r>
                      <a:endParaRPr lang="zh-CN" altLang="en-US" dirty="0" smtClean="0"/>
                    </a:p>
                  </a:txBody>
                  <a:tcPr anchor="ctr"/>
                </a:tc>
              </a:tr>
            </a:tbl>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4173874897"/>
              </p:ext>
            </p:extLst>
          </p:nvPr>
        </p:nvGraphicFramePr>
        <p:xfrm>
          <a:off x="146979" y="3219822"/>
          <a:ext cx="7662863" cy="1947863"/>
        </p:xfrm>
        <a:graphic>
          <a:graphicData uri="http://schemas.openxmlformats.org/presentationml/2006/ole">
            <mc:AlternateContent xmlns:mc="http://schemas.openxmlformats.org/markup-compatibility/2006">
              <mc:Choice xmlns:v="urn:schemas-microsoft-com:vml" Requires="v">
                <p:oleObj spid="_x0000_s18482" name="Equation" r:id="rId4" imgW="5092560" imgH="1295280" progId="Equation.DSMT4">
                  <p:embed/>
                </p:oleObj>
              </mc:Choice>
              <mc:Fallback>
                <p:oleObj name="Equation" r:id="rId4" imgW="5092560" imgH="1295280" progId="Equation.DSMT4">
                  <p:embed/>
                  <p:pic>
                    <p:nvPicPr>
                      <p:cNvPr id="0" name=""/>
                      <p:cNvPicPr/>
                      <p:nvPr/>
                    </p:nvPicPr>
                    <p:blipFill>
                      <a:blip r:embed="rId5"/>
                      <a:stretch>
                        <a:fillRect/>
                      </a:stretch>
                    </p:blipFill>
                    <p:spPr>
                      <a:xfrm>
                        <a:off x="146979" y="3219822"/>
                        <a:ext cx="7662863" cy="1947863"/>
                      </a:xfrm>
                      <a:prstGeom prst="rect">
                        <a:avLst/>
                      </a:prstGeom>
                    </p:spPr>
                  </p:pic>
                </p:oleObj>
              </mc:Fallback>
            </mc:AlternateContent>
          </a:graphicData>
        </a:graphic>
      </p:graphicFrame>
      <p:grpSp>
        <p:nvGrpSpPr>
          <p:cNvPr id="32" name="组合 27"/>
          <p:cNvGrpSpPr>
            <a:grpSpLocks/>
          </p:cNvGrpSpPr>
          <p:nvPr/>
        </p:nvGrpSpPr>
        <p:grpSpPr bwMode="auto">
          <a:xfrm>
            <a:off x="268446" y="843558"/>
            <a:ext cx="7815140" cy="646331"/>
            <a:chOff x="0" y="0"/>
            <a:chExt cx="7654149" cy="646253"/>
          </a:xfrm>
        </p:grpSpPr>
        <p:sp>
          <p:nvSpPr>
            <p:cNvPr id="34" name="TextBox 11"/>
            <p:cNvSpPr>
              <a:spLocks noChangeArrowheads="1"/>
            </p:cNvSpPr>
            <p:nvPr/>
          </p:nvSpPr>
          <p:spPr bwMode="auto">
            <a:xfrm flipH="1">
              <a:off x="575510" y="134475"/>
              <a:ext cx="7078639" cy="4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lvl="0">
                <a:buClr>
                  <a:srgbClr val="FE8637"/>
                </a:buClr>
              </a:pPr>
              <a:r>
                <a:rPr lang="zh-CN" altLang="en-US" sz="2400" b="1" dirty="0">
                  <a:solidFill>
                    <a:prstClr val="black"/>
                  </a:solidFill>
                </a:rPr>
                <a:t>结果与分析 </a:t>
              </a:r>
              <a:endParaRPr lang="zh-CN" altLang="en-US" sz="2400" b="1" dirty="0">
                <a:solidFill>
                  <a:prstClr val="black"/>
                </a:solidFill>
              </a:endParaRPr>
            </a:p>
          </p:txBody>
        </p:sp>
        <p:sp>
          <p:nvSpPr>
            <p:cNvPr id="35" name="TextBox 32"/>
            <p:cNvSpPr>
              <a:spLocks noChangeArrowheads="1"/>
            </p:cNvSpPr>
            <p:nvPr/>
          </p:nvSpPr>
          <p:spPr bwMode="auto">
            <a:xfrm>
              <a:off x="0" y="0"/>
              <a:ext cx="414790" cy="646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pitchFamily="34" charset="0"/>
                <a:buNone/>
              </a:pPr>
              <a:r>
                <a:rPr lang="en-US" altLang="zh-CN" sz="3600" dirty="0">
                  <a:solidFill>
                    <a:srgbClr val="F49022"/>
                  </a:solidFill>
                  <a:latin typeface="Dotum" pitchFamily="34" charset="-127"/>
                  <a:ea typeface="Dotum" pitchFamily="34" charset="-127"/>
                  <a:sym typeface="方正兰亭粗黑_GBK" charset="-122"/>
                </a:rPr>
                <a:t>E</a:t>
              </a:r>
              <a:endParaRPr lang="zh-CN" altLang="en-US" sz="3600" dirty="0">
                <a:solidFill>
                  <a:srgbClr val="F49022"/>
                </a:solidFill>
                <a:latin typeface="Dotum" pitchFamily="34" charset="-127"/>
                <a:ea typeface="Dotum" pitchFamily="34" charset="-127"/>
                <a:sym typeface="方正兰亭粗黑_GBK" charset="-122"/>
              </a:endParaRPr>
            </a:p>
          </p:txBody>
        </p:sp>
        <p:sp>
          <p:nvSpPr>
            <p:cNvPr id="36" name="矩形 33"/>
            <p:cNvSpPr>
              <a:spLocks noChangeArrowheads="1"/>
            </p:cNvSpPr>
            <p:nvPr/>
          </p:nvSpPr>
          <p:spPr bwMode="auto">
            <a:xfrm>
              <a:off x="90144" y="583024"/>
              <a:ext cx="7086792" cy="45713"/>
            </a:xfrm>
            <a:prstGeom prst="rect">
              <a:avLst/>
            </a:prstGeom>
            <a:solidFill>
              <a:srgbClr val="F49022"/>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grpSp>
    </p:spTree>
    <p:extLst>
      <p:ext uri="{BB962C8B-B14F-4D97-AF65-F5344CB8AC3E}">
        <p14:creationId xmlns:p14="http://schemas.microsoft.com/office/powerpoint/2010/main" val="134170765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to="" calcmode="lin" valueType="num">
                                      <p:cBhvr>
                                        <p:cTn id="7" dur="1" fill="hold"/>
                                        <p:tgtEl>
                                          <p:spTgt spid="32"/>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矩形 20"/>
          <p:cNvSpPr/>
          <p:nvPr/>
        </p:nvSpPr>
        <p:spPr>
          <a:xfrm>
            <a:off x="196464" y="1615712"/>
            <a:ext cx="775136" cy="230832"/>
          </a:xfrm>
          <a:prstGeom prst="rect">
            <a:avLst/>
          </a:prstGeom>
        </p:spPr>
        <p:txBody>
          <a:bodyPr wrap="square">
            <a:spAutoFit/>
          </a:bodyPr>
          <a:lstStyle/>
          <a:p>
            <a:pPr lvl="0"/>
            <a:r>
              <a:rPr lang="en-US" altLang="zh-CN" sz="100" dirty="0">
                <a:solidFill>
                  <a:schemeClr val="bg1"/>
                </a:solidFill>
              </a:rPr>
              <a:t>PPT</a:t>
            </a:r>
            <a:r>
              <a:rPr lang="zh-CN" altLang="en-US" sz="100" dirty="0">
                <a:solidFill>
                  <a:schemeClr val="bg1"/>
                </a:solidFill>
              </a:rPr>
              <a:t>模板下载：</a:t>
            </a:r>
            <a:r>
              <a:rPr lang="en-US" altLang="zh-CN" sz="100" dirty="0">
                <a:solidFill>
                  <a:schemeClr val="bg1"/>
                </a:solidFill>
              </a:rPr>
              <a:t>www.1ppt.com/moban/     </a:t>
            </a:r>
            <a:r>
              <a:rPr lang="zh-CN" altLang="en-US" sz="100" dirty="0">
                <a:solidFill>
                  <a:schemeClr val="bg1"/>
                </a:solidFill>
              </a:rPr>
              <a:t>行业</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www.1ppt.com/hangye/ </a:t>
            </a:r>
          </a:p>
          <a:p>
            <a:pPr lvl="0"/>
            <a:r>
              <a:rPr lang="zh-CN" altLang="en-US" sz="100" dirty="0">
                <a:solidFill>
                  <a:schemeClr val="bg1"/>
                </a:solidFill>
              </a:rPr>
              <a:t>节日</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www.1ppt.com/jieri/           PPT</a:t>
            </a:r>
            <a:r>
              <a:rPr lang="zh-CN" altLang="en-US" sz="100" dirty="0">
                <a:solidFill>
                  <a:schemeClr val="bg1"/>
                </a:solidFill>
              </a:rPr>
              <a:t>素材下载：</a:t>
            </a:r>
            <a:r>
              <a:rPr lang="en-US" altLang="zh-CN" sz="100" dirty="0">
                <a:solidFill>
                  <a:schemeClr val="bg1"/>
                </a:solidFill>
              </a:rPr>
              <a:t>www.1ppt.com/sucai/</a:t>
            </a:r>
          </a:p>
          <a:p>
            <a:pPr lvl="0"/>
            <a:r>
              <a:rPr lang="en-US" altLang="zh-CN" sz="100" dirty="0">
                <a:solidFill>
                  <a:schemeClr val="bg1"/>
                </a:solidFill>
              </a:rPr>
              <a:t>PPT</a:t>
            </a:r>
            <a:r>
              <a:rPr lang="zh-CN" altLang="en-US" sz="100" dirty="0">
                <a:solidFill>
                  <a:schemeClr val="bg1"/>
                </a:solidFill>
              </a:rPr>
              <a:t>背景图片：</a:t>
            </a:r>
            <a:r>
              <a:rPr lang="en-US" altLang="zh-CN" sz="100" dirty="0">
                <a:solidFill>
                  <a:schemeClr val="bg1"/>
                </a:solidFill>
              </a:rPr>
              <a:t>www.1ppt.com/beijing/      PPT</a:t>
            </a:r>
            <a:r>
              <a:rPr lang="zh-CN" altLang="en-US" sz="100" dirty="0">
                <a:solidFill>
                  <a:schemeClr val="bg1"/>
                </a:solidFill>
              </a:rPr>
              <a:t>图表下载：</a:t>
            </a:r>
            <a:r>
              <a:rPr lang="en-US" altLang="zh-CN" sz="100" dirty="0">
                <a:solidFill>
                  <a:schemeClr val="bg1"/>
                </a:solidFill>
              </a:rPr>
              <a:t>www.1ppt.com/tubiao/      </a:t>
            </a:r>
          </a:p>
          <a:p>
            <a:pPr lvl="0"/>
            <a:r>
              <a:rPr lang="zh-CN" altLang="en-US" sz="100" dirty="0">
                <a:solidFill>
                  <a:schemeClr val="bg1"/>
                </a:solidFill>
              </a:rPr>
              <a:t>优秀</a:t>
            </a:r>
            <a:r>
              <a:rPr lang="en-US" altLang="zh-CN" sz="100" dirty="0">
                <a:solidFill>
                  <a:schemeClr val="bg1"/>
                </a:solidFill>
              </a:rPr>
              <a:t>PPT</a:t>
            </a:r>
            <a:r>
              <a:rPr lang="zh-CN" altLang="en-US" sz="100" dirty="0">
                <a:solidFill>
                  <a:schemeClr val="bg1"/>
                </a:solidFill>
              </a:rPr>
              <a:t>下载：</a:t>
            </a:r>
            <a:r>
              <a:rPr lang="en-US" altLang="zh-CN" sz="100" dirty="0">
                <a:solidFill>
                  <a:schemeClr val="bg1"/>
                </a:solidFill>
              </a:rPr>
              <a:t>www.1ppt.com/xiazai/        PPT</a:t>
            </a:r>
            <a:r>
              <a:rPr lang="zh-CN" altLang="en-US" sz="100" dirty="0">
                <a:solidFill>
                  <a:schemeClr val="bg1"/>
                </a:solidFill>
              </a:rPr>
              <a:t>教程： </a:t>
            </a:r>
            <a:r>
              <a:rPr lang="en-US" altLang="zh-CN" sz="100" dirty="0">
                <a:solidFill>
                  <a:schemeClr val="bg1"/>
                </a:solidFill>
              </a:rPr>
              <a:t>www.1ppt.com/powerpoint/      </a:t>
            </a:r>
          </a:p>
          <a:p>
            <a:pPr lvl="0"/>
            <a:r>
              <a:rPr lang="en-US" altLang="zh-CN" sz="100" dirty="0">
                <a:solidFill>
                  <a:schemeClr val="bg1"/>
                </a:solidFill>
              </a:rPr>
              <a:t>Word</a:t>
            </a:r>
            <a:r>
              <a:rPr lang="zh-CN" altLang="en-US" sz="100" dirty="0">
                <a:solidFill>
                  <a:schemeClr val="bg1"/>
                </a:solidFill>
              </a:rPr>
              <a:t>教程： </a:t>
            </a:r>
            <a:r>
              <a:rPr lang="en-US" altLang="zh-CN" sz="100" dirty="0">
                <a:solidFill>
                  <a:schemeClr val="bg1"/>
                </a:solidFill>
              </a:rPr>
              <a:t>www.1ppt.com/word/              Excel</a:t>
            </a:r>
            <a:r>
              <a:rPr lang="zh-CN" altLang="en-US" sz="100" dirty="0">
                <a:solidFill>
                  <a:schemeClr val="bg1"/>
                </a:solidFill>
              </a:rPr>
              <a:t>教程：</a:t>
            </a:r>
            <a:r>
              <a:rPr lang="en-US" altLang="zh-CN" sz="100" dirty="0">
                <a:solidFill>
                  <a:schemeClr val="bg1"/>
                </a:solidFill>
              </a:rPr>
              <a:t>www.1ppt.com/excel/  </a:t>
            </a:r>
          </a:p>
          <a:p>
            <a:pPr lvl="0"/>
            <a:r>
              <a:rPr lang="zh-CN" altLang="en-US" sz="100" dirty="0">
                <a:solidFill>
                  <a:schemeClr val="bg1"/>
                </a:solidFill>
              </a:rPr>
              <a:t>资料下载：</a:t>
            </a:r>
            <a:r>
              <a:rPr lang="en-US" altLang="zh-CN" sz="100" dirty="0">
                <a:solidFill>
                  <a:schemeClr val="bg1"/>
                </a:solidFill>
              </a:rPr>
              <a:t>www.1ppt.com/ziliao/                PPT</a:t>
            </a:r>
            <a:r>
              <a:rPr lang="zh-CN" altLang="en-US" sz="100" dirty="0">
                <a:solidFill>
                  <a:schemeClr val="bg1"/>
                </a:solidFill>
              </a:rPr>
              <a:t>课件下载：</a:t>
            </a:r>
            <a:r>
              <a:rPr lang="en-US" altLang="zh-CN" sz="100" dirty="0">
                <a:solidFill>
                  <a:schemeClr val="bg1"/>
                </a:solidFill>
              </a:rPr>
              <a:t>www.1ppt.com/kejian/ </a:t>
            </a:r>
          </a:p>
          <a:p>
            <a:pPr lvl="0"/>
            <a:r>
              <a:rPr lang="zh-CN" altLang="en-US" sz="100" dirty="0">
                <a:solidFill>
                  <a:schemeClr val="bg1"/>
                </a:solidFill>
              </a:rPr>
              <a:t>范文下载：</a:t>
            </a:r>
            <a:r>
              <a:rPr lang="en-US" altLang="zh-CN" sz="100" dirty="0">
                <a:solidFill>
                  <a:schemeClr val="bg1"/>
                </a:solidFill>
              </a:rPr>
              <a:t>www.1ppt.com/fanwen/             </a:t>
            </a:r>
            <a:r>
              <a:rPr lang="zh-CN" altLang="en-US" sz="100" dirty="0">
                <a:solidFill>
                  <a:schemeClr val="bg1"/>
                </a:solidFill>
              </a:rPr>
              <a:t>试卷下载：</a:t>
            </a:r>
            <a:r>
              <a:rPr lang="en-US" altLang="zh-CN" sz="100" dirty="0">
                <a:solidFill>
                  <a:schemeClr val="bg1"/>
                </a:solidFill>
              </a:rPr>
              <a:t>www.1ppt.com/shiti/  </a:t>
            </a:r>
          </a:p>
          <a:p>
            <a:pPr lvl="0"/>
            <a:r>
              <a:rPr lang="zh-CN" altLang="en-US" sz="100" dirty="0">
                <a:solidFill>
                  <a:schemeClr val="bg1"/>
                </a:solidFill>
              </a:rPr>
              <a:t>教案下载：</a:t>
            </a:r>
            <a:r>
              <a:rPr lang="en-US" altLang="zh-CN" sz="100" dirty="0">
                <a:solidFill>
                  <a:schemeClr val="bg1"/>
                </a:solidFill>
              </a:rPr>
              <a:t>www.1ppt.com/jiaoan/  </a:t>
            </a:r>
            <a:r>
              <a:rPr lang="en-US" altLang="zh-CN" sz="100" dirty="0" smtClean="0">
                <a:solidFill>
                  <a:schemeClr val="bg1"/>
                </a:solidFill>
              </a:rPr>
              <a:t>      PPT</a:t>
            </a:r>
            <a:r>
              <a:rPr lang="zh-CN" altLang="en-US" sz="100" dirty="0" smtClean="0">
                <a:solidFill>
                  <a:schemeClr val="bg1"/>
                </a:solidFill>
              </a:rPr>
              <a:t>论坛：</a:t>
            </a:r>
            <a:r>
              <a:rPr lang="en-US" altLang="zh-CN" sz="100" dirty="0" smtClean="0">
                <a:solidFill>
                  <a:schemeClr val="bg1"/>
                </a:solidFill>
              </a:rPr>
              <a:t>www.1ppt.cn</a:t>
            </a:r>
            <a:endParaRPr lang="en-US" altLang="zh-CN" sz="100" dirty="0">
              <a:solidFill>
                <a:schemeClr val="bg1"/>
              </a:solidFill>
            </a:endParaRPr>
          </a:p>
          <a:p>
            <a:pPr lvl="0"/>
            <a:r>
              <a:rPr lang="en-US" altLang="zh-CN" sz="100" dirty="0">
                <a:solidFill>
                  <a:schemeClr val="bg1"/>
                </a:solidFill>
              </a:rPr>
              <a:t> </a:t>
            </a:r>
            <a:endParaRPr lang="zh-CN" altLang="en-US" sz="100" dirty="0">
              <a:solidFill>
                <a:schemeClr val="bg1"/>
              </a:solidFill>
            </a:endParaRP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 y="0"/>
            <a:ext cx="9144000" cy="5143500"/>
          </a:xfrm>
          <a:prstGeom prst="rect">
            <a:avLst/>
          </a:prstGeom>
          <a:pattFill prst="pct5">
            <a:fgClr>
              <a:schemeClr val="accent1"/>
            </a:fgClr>
            <a:bgClr>
              <a:schemeClr val="bg1"/>
            </a:bgClr>
          </a:pattFill>
        </p:spPr>
      </p:pic>
      <p:sp>
        <p:nvSpPr>
          <p:cNvPr id="6" name="矩形 5"/>
          <p:cNvSpPr/>
          <p:nvPr/>
        </p:nvSpPr>
        <p:spPr>
          <a:xfrm>
            <a:off x="784" y="2211710"/>
            <a:ext cx="9144000"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9"/>
          <p:cNvSpPr txBox="1"/>
          <p:nvPr/>
        </p:nvSpPr>
        <p:spPr>
          <a:xfrm>
            <a:off x="3427068" y="2944120"/>
            <a:ext cx="2289865" cy="1177245"/>
          </a:xfrm>
          <a:prstGeom prst="rect">
            <a:avLst/>
          </a:prstGeom>
          <a:noFill/>
        </p:spPr>
        <p:txBody>
          <a:bodyPr wrap="square" lIns="68580" tIns="34290" rIns="68580" bIns="34290" rtlCol="0">
            <a:spAutoFit/>
          </a:bodyPr>
          <a:lstStyle/>
          <a:p>
            <a:pPr marL="0" lvl="1" algn="ctr"/>
            <a:r>
              <a:rPr lang="zh-CN" altLang="en-US" sz="3600" b="1" dirty="0">
                <a:solidFill>
                  <a:schemeClr val="bg1"/>
                </a:solidFill>
                <a:latin typeface="微软雅黑" pitchFamily="34" charset="-122"/>
                <a:ea typeface="微软雅黑" pitchFamily="34" charset="-122"/>
              </a:rPr>
              <a:t>参与者</a:t>
            </a:r>
            <a:endParaRPr lang="en-US" altLang="zh-CN" sz="3600" b="1" dirty="0">
              <a:solidFill>
                <a:schemeClr val="bg1"/>
              </a:solidFill>
              <a:latin typeface="微软雅黑" pitchFamily="34" charset="-122"/>
              <a:ea typeface="微软雅黑" pitchFamily="34" charset="-122"/>
            </a:endParaRPr>
          </a:p>
          <a:p>
            <a:pPr marL="0" lvl="1" algn="ctr"/>
            <a:r>
              <a:rPr lang="zh-CN" altLang="en-US" sz="3600" b="1" dirty="0">
                <a:solidFill>
                  <a:schemeClr val="bg1"/>
                </a:solidFill>
                <a:latin typeface="微软雅黑" pitchFamily="34" charset="-122"/>
                <a:ea typeface="微软雅黑" pitchFamily="34" charset="-122"/>
              </a:rPr>
              <a:t>（</a:t>
            </a:r>
            <a:r>
              <a:rPr lang="en-US" altLang="zh-CN" sz="3600" b="1" dirty="0">
                <a:solidFill>
                  <a:schemeClr val="bg1"/>
                </a:solidFill>
                <a:latin typeface="微软雅黑" pitchFamily="34" charset="-122"/>
                <a:ea typeface="微软雅黑" pitchFamily="34" charset="-122"/>
              </a:rPr>
              <a:t>players</a:t>
            </a:r>
            <a:r>
              <a:rPr lang="zh-CN" altLang="en-US" sz="3600" b="1" dirty="0">
                <a:solidFill>
                  <a:schemeClr val="bg1"/>
                </a:solidFill>
                <a:latin typeface="微软雅黑" pitchFamily="34" charset="-122"/>
                <a:ea typeface="微软雅黑" pitchFamily="34" charset="-122"/>
              </a:rPr>
              <a:t>）</a:t>
            </a:r>
          </a:p>
        </p:txBody>
      </p:sp>
      <p:sp>
        <p:nvSpPr>
          <p:cNvPr id="13" name="Freeform 5"/>
          <p:cNvSpPr>
            <a:spLocks/>
          </p:cNvSpPr>
          <p:nvPr/>
        </p:nvSpPr>
        <p:spPr bwMode="auto">
          <a:xfrm>
            <a:off x="3901440" y="1607124"/>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6"/>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4" name="KSO_Shape"/>
          <p:cNvSpPr>
            <a:spLocks/>
          </p:cNvSpPr>
          <p:nvPr/>
        </p:nvSpPr>
        <p:spPr bwMode="auto">
          <a:xfrm>
            <a:off x="4140337" y="1915302"/>
            <a:ext cx="863324" cy="592814"/>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Tree>
    <p:extLst>
      <p:ext uri="{BB962C8B-B14F-4D97-AF65-F5344CB8AC3E}">
        <p14:creationId xmlns:p14="http://schemas.microsoft.com/office/powerpoint/2010/main" val="2160579628"/>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60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anim calcmode="lin" valueType="num">
                                      <p:cBhvr>
                                        <p:cTn id="10" dur="500" fill="hold"/>
                                        <p:tgtEl>
                                          <p:spTgt spid="13"/>
                                        </p:tgtEl>
                                        <p:attrNameLst>
                                          <p:attrName>ppt_x</p:attrName>
                                        </p:attrNameLst>
                                      </p:cBhvr>
                                      <p:tavLst>
                                        <p:tav tm="0">
                                          <p:val>
                                            <p:fltVal val="0.5"/>
                                          </p:val>
                                        </p:tav>
                                        <p:tav tm="100000">
                                          <p:val>
                                            <p:strVal val="#ppt_x"/>
                                          </p:val>
                                        </p:tav>
                                      </p:tavLst>
                                    </p:anim>
                                    <p:anim calcmode="lin" valueType="num">
                                      <p:cBhvr>
                                        <p:cTn id="11" dur="500" fill="hold"/>
                                        <p:tgtEl>
                                          <p:spTgt spid="13"/>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60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anim calcmode="lin" valueType="num">
                                      <p:cBhvr>
                                        <p:cTn id="17" dur="500" fill="hold"/>
                                        <p:tgtEl>
                                          <p:spTgt spid="14"/>
                                        </p:tgtEl>
                                        <p:attrNameLst>
                                          <p:attrName>ppt_x</p:attrName>
                                        </p:attrNameLst>
                                      </p:cBhvr>
                                      <p:tavLst>
                                        <p:tav tm="0">
                                          <p:val>
                                            <p:fltVal val="0.5"/>
                                          </p:val>
                                        </p:tav>
                                        <p:tav tm="100000">
                                          <p:val>
                                            <p:strVal val="#ppt_x"/>
                                          </p:val>
                                        </p:tav>
                                      </p:tavLst>
                                    </p:anim>
                                    <p:anim calcmode="lin" valueType="num">
                                      <p:cBhvr>
                                        <p:cTn id="18" dur="500" fill="hold"/>
                                        <p:tgtEl>
                                          <p:spTgt spid="14"/>
                                        </p:tgtEl>
                                        <p:attrNameLst>
                                          <p:attrName>ppt_y</p:attrName>
                                        </p:attrNameLst>
                                      </p:cBhvr>
                                      <p:tavLst>
                                        <p:tav tm="0">
                                          <p:val>
                                            <p:fltVal val="0.5"/>
                                          </p:val>
                                        </p:tav>
                                        <p:tav tm="100000">
                                          <p:val>
                                            <p:strVal val="#ppt_y"/>
                                          </p:val>
                                        </p:tav>
                                      </p:tavLst>
                                    </p:anim>
                                  </p:childTnLst>
                                </p:cTn>
                              </p:par>
                            </p:childTnLst>
                          </p:cTn>
                        </p:par>
                        <p:par>
                          <p:cTn id="19" fill="hold">
                            <p:stCondLst>
                              <p:cond delay="1100"/>
                            </p:stCondLst>
                            <p:childTnLst>
                              <p:par>
                                <p:cTn id="20" presetID="16" presetClass="entr" presetSubtype="21"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4"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33" name="标题 1"/>
          <p:cNvSpPr>
            <a:spLocks noGrp="1"/>
          </p:cNvSpPr>
          <p:nvPr>
            <p:ph type="title"/>
          </p:nvPr>
        </p:nvSpPr>
        <p:spPr>
          <a:xfrm>
            <a:off x="683568" y="162460"/>
            <a:ext cx="2741856" cy="277143"/>
          </a:xfrm>
        </p:spPr>
        <p:txBody>
          <a:bodyPr/>
          <a:lstStyle/>
          <a:p>
            <a:r>
              <a:rPr lang="zh-CN" altLang="en-US" sz="1800" b="1" dirty="0"/>
              <a:t>策略（</a:t>
            </a:r>
            <a:r>
              <a:rPr lang="en-US" altLang="zh-CN" sz="1800" b="1" dirty="0"/>
              <a:t>strategies</a:t>
            </a:r>
            <a:r>
              <a:rPr lang="zh-CN" altLang="en-US" sz="1800" b="1" dirty="0"/>
              <a:t>）</a:t>
            </a:r>
          </a:p>
        </p:txBody>
      </p:sp>
      <p:graphicFrame>
        <p:nvGraphicFramePr>
          <p:cNvPr id="3" name="对象 2"/>
          <p:cNvGraphicFramePr>
            <a:graphicFrameLocks noChangeAspect="1"/>
          </p:cNvGraphicFramePr>
          <p:nvPr>
            <p:extLst>
              <p:ext uri="{D42A27DB-BD31-4B8C-83A1-F6EECF244321}">
                <p14:modId xmlns:p14="http://schemas.microsoft.com/office/powerpoint/2010/main" val="1575899998"/>
              </p:ext>
            </p:extLst>
          </p:nvPr>
        </p:nvGraphicFramePr>
        <p:xfrm>
          <a:off x="376238" y="1585118"/>
          <a:ext cx="8655050" cy="3290888"/>
        </p:xfrm>
        <a:graphic>
          <a:graphicData uri="http://schemas.openxmlformats.org/presentationml/2006/ole">
            <mc:AlternateContent xmlns:mc="http://schemas.openxmlformats.org/markup-compatibility/2006">
              <mc:Choice xmlns:v="urn:schemas-microsoft-com:vml" Requires="v">
                <p:oleObj spid="_x0000_s19469" name="Equation" r:id="rId4" imgW="5752800" imgH="2184120" progId="Equation.DSMT4">
                  <p:embed/>
                </p:oleObj>
              </mc:Choice>
              <mc:Fallback>
                <p:oleObj name="Equation" r:id="rId4" imgW="5752800" imgH="2184120" progId="Equation.DSMT4">
                  <p:embed/>
                  <p:pic>
                    <p:nvPicPr>
                      <p:cNvPr id="0" name=""/>
                      <p:cNvPicPr/>
                      <p:nvPr/>
                    </p:nvPicPr>
                    <p:blipFill>
                      <a:blip r:embed="rId5"/>
                      <a:stretch>
                        <a:fillRect/>
                      </a:stretch>
                    </p:blipFill>
                    <p:spPr>
                      <a:xfrm>
                        <a:off x="376238" y="1585118"/>
                        <a:ext cx="8655050" cy="3290888"/>
                      </a:xfrm>
                      <a:prstGeom prst="rect">
                        <a:avLst/>
                      </a:prstGeom>
                    </p:spPr>
                  </p:pic>
                </p:oleObj>
              </mc:Fallback>
            </mc:AlternateContent>
          </a:graphicData>
        </a:graphic>
      </p:graphicFrame>
      <p:grpSp>
        <p:nvGrpSpPr>
          <p:cNvPr id="32" name="组合 27"/>
          <p:cNvGrpSpPr>
            <a:grpSpLocks/>
          </p:cNvGrpSpPr>
          <p:nvPr/>
        </p:nvGrpSpPr>
        <p:grpSpPr bwMode="auto">
          <a:xfrm>
            <a:off x="268446" y="843558"/>
            <a:ext cx="7815140" cy="646331"/>
            <a:chOff x="0" y="0"/>
            <a:chExt cx="7654149" cy="646253"/>
          </a:xfrm>
        </p:grpSpPr>
        <p:sp>
          <p:nvSpPr>
            <p:cNvPr id="34" name="TextBox 11"/>
            <p:cNvSpPr>
              <a:spLocks noChangeArrowheads="1"/>
            </p:cNvSpPr>
            <p:nvPr/>
          </p:nvSpPr>
          <p:spPr bwMode="auto">
            <a:xfrm flipH="1">
              <a:off x="575510" y="134475"/>
              <a:ext cx="7078639" cy="4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lvl="0">
                <a:buClr>
                  <a:srgbClr val="FE8637"/>
                </a:buClr>
              </a:pPr>
              <a:r>
                <a:rPr lang="zh-CN" altLang="en-US" sz="2400" b="1" dirty="0">
                  <a:solidFill>
                    <a:prstClr val="black"/>
                  </a:solidFill>
                </a:rPr>
                <a:t>结果与分析 </a:t>
              </a:r>
              <a:endParaRPr lang="zh-CN" altLang="en-US" sz="2400" b="1" dirty="0">
                <a:solidFill>
                  <a:prstClr val="black"/>
                </a:solidFill>
              </a:endParaRPr>
            </a:p>
          </p:txBody>
        </p:sp>
        <p:sp>
          <p:nvSpPr>
            <p:cNvPr id="35" name="TextBox 32"/>
            <p:cNvSpPr>
              <a:spLocks noChangeArrowheads="1"/>
            </p:cNvSpPr>
            <p:nvPr/>
          </p:nvSpPr>
          <p:spPr bwMode="auto">
            <a:xfrm>
              <a:off x="0" y="0"/>
              <a:ext cx="414790" cy="646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pitchFamily="34" charset="0"/>
                <a:buNone/>
              </a:pPr>
              <a:r>
                <a:rPr lang="en-US" altLang="zh-CN" sz="3600" dirty="0">
                  <a:solidFill>
                    <a:srgbClr val="F49022"/>
                  </a:solidFill>
                  <a:latin typeface="Dotum" pitchFamily="34" charset="-127"/>
                  <a:ea typeface="Dotum" pitchFamily="34" charset="-127"/>
                  <a:sym typeface="方正兰亭粗黑_GBK" charset="-122"/>
                </a:rPr>
                <a:t>E</a:t>
              </a:r>
              <a:endParaRPr lang="zh-CN" altLang="en-US" sz="3600" dirty="0">
                <a:solidFill>
                  <a:srgbClr val="F49022"/>
                </a:solidFill>
                <a:latin typeface="Dotum" pitchFamily="34" charset="-127"/>
                <a:ea typeface="Dotum" pitchFamily="34" charset="-127"/>
                <a:sym typeface="方正兰亭粗黑_GBK" charset="-122"/>
              </a:endParaRPr>
            </a:p>
          </p:txBody>
        </p:sp>
        <p:sp>
          <p:nvSpPr>
            <p:cNvPr id="36" name="矩形 33"/>
            <p:cNvSpPr>
              <a:spLocks noChangeArrowheads="1"/>
            </p:cNvSpPr>
            <p:nvPr/>
          </p:nvSpPr>
          <p:spPr bwMode="auto">
            <a:xfrm>
              <a:off x="90144" y="583024"/>
              <a:ext cx="7086792" cy="45713"/>
            </a:xfrm>
            <a:prstGeom prst="rect">
              <a:avLst/>
            </a:prstGeom>
            <a:solidFill>
              <a:srgbClr val="F49022"/>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grpSp>
    </p:spTree>
    <p:extLst>
      <p:ext uri="{BB962C8B-B14F-4D97-AF65-F5344CB8AC3E}">
        <p14:creationId xmlns:p14="http://schemas.microsoft.com/office/powerpoint/2010/main" val="423039621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to="" calcmode="lin" valueType="num">
                                      <p:cBhvr>
                                        <p:cTn id="7" dur="1" fill="hold"/>
                                        <p:tgtEl>
                                          <p:spTgt spid="32"/>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33" name="标题 1"/>
          <p:cNvSpPr>
            <a:spLocks noGrp="1"/>
          </p:cNvSpPr>
          <p:nvPr>
            <p:ph type="title"/>
          </p:nvPr>
        </p:nvSpPr>
        <p:spPr>
          <a:xfrm>
            <a:off x="683568" y="162460"/>
            <a:ext cx="2741856" cy="277143"/>
          </a:xfrm>
        </p:spPr>
        <p:txBody>
          <a:bodyPr/>
          <a:lstStyle/>
          <a:p>
            <a:r>
              <a:rPr lang="zh-CN" altLang="en-US" sz="1800" b="1" dirty="0"/>
              <a:t>策略（</a:t>
            </a:r>
            <a:r>
              <a:rPr lang="en-US" altLang="zh-CN" sz="1800" b="1" dirty="0"/>
              <a:t>strategies</a:t>
            </a:r>
            <a:r>
              <a:rPr lang="zh-CN" altLang="en-US" sz="1800" b="1" dirty="0"/>
              <a:t>）</a:t>
            </a:r>
          </a:p>
        </p:txBody>
      </p:sp>
      <p:graphicFrame>
        <p:nvGraphicFramePr>
          <p:cNvPr id="3" name="对象 2"/>
          <p:cNvGraphicFramePr>
            <a:graphicFrameLocks noChangeAspect="1"/>
          </p:cNvGraphicFramePr>
          <p:nvPr>
            <p:extLst>
              <p:ext uri="{D42A27DB-BD31-4B8C-83A1-F6EECF244321}">
                <p14:modId xmlns:p14="http://schemas.microsoft.com/office/powerpoint/2010/main" val="2695253326"/>
              </p:ext>
            </p:extLst>
          </p:nvPr>
        </p:nvGraphicFramePr>
        <p:xfrm>
          <a:off x="376510" y="1779662"/>
          <a:ext cx="7470775" cy="1416050"/>
        </p:xfrm>
        <a:graphic>
          <a:graphicData uri="http://schemas.openxmlformats.org/presentationml/2006/ole">
            <mc:AlternateContent xmlns:mc="http://schemas.openxmlformats.org/markup-compatibility/2006">
              <mc:Choice xmlns:v="urn:schemas-microsoft-com:vml" Requires="v">
                <p:oleObj spid="_x0000_s21513" name="Equation" r:id="rId4" imgW="4965480" imgH="939600" progId="Equation.DSMT4">
                  <p:embed/>
                </p:oleObj>
              </mc:Choice>
              <mc:Fallback>
                <p:oleObj name="Equation" r:id="rId4" imgW="4965480" imgH="939600" progId="Equation.DSMT4">
                  <p:embed/>
                  <p:pic>
                    <p:nvPicPr>
                      <p:cNvPr id="0" name=""/>
                      <p:cNvPicPr/>
                      <p:nvPr/>
                    </p:nvPicPr>
                    <p:blipFill>
                      <a:blip r:embed="rId5"/>
                      <a:stretch>
                        <a:fillRect/>
                      </a:stretch>
                    </p:blipFill>
                    <p:spPr>
                      <a:xfrm>
                        <a:off x="376510" y="1779662"/>
                        <a:ext cx="7470775" cy="1416050"/>
                      </a:xfrm>
                      <a:prstGeom prst="rect">
                        <a:avLst/>
                      </a:prstGeom>
                    </p:spPr>
                  </p:pic>
                </p:oleObj>
              </mc:Fallback>
            </mc:AlternateContent>
          </a:graphicData>
        </a:graphic>
      </p:graphicFrame>
      <p:grpSp>
        <p:nvGrpSpPr>
          <p:cNvPr id="32" name="组合 27"/>
          <p:cNvGrpSpPr>
            <a:grpSpLocks/>
          </p:cNvGrpSpPr>
          <p:nvPr/>
        </p:nvGrpSpPr>
        <p:grpSpPr bwMode="auto">
          <a:xfrm>
            <a:off x="268446" y="843558"/>
            <a:ext cx="7815140" cy="646331"/>
            <a:chOff x="0" y="0"/>
            <a:chExt cx="7654149" cy="646253"/>
          </a:xfrm>
        </p:grpSpPr>
        <p:sp>
          <p:nvSpPr>
            <p:cNvPr id="34" name="TextBox 11"/>
            <p:cNvSpPr>
              <a:spLocks noChangeArrowheads="1"/>
            </p:cNvSpPr>
            <p:nvPr/>
          </p:nvSpPr>
          <p:spPr bwMode="auto">
            <a:xfrm flipH="1">
              <a:off x="575510" y="134475"/>
              <a:ext cx="7078639" cy="4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lvl="0">
                <a:buClr>
                  <a:srgbClr val="FE8637"/>
                </a:buClr>
              </a:pPr>
              <a:r>
                <a:rPr lang="zh-CN" altLang="en-US" sz="2400" b="1" dirty="0">
                  <a:solidFill>
                    <a:prstClr val="black"/>
                  </a:solidFill>
                </a:rPr>
                <a:t>结果与分析 </a:t>
              </a:r>
              <a:endParaRPr lang="zh-CN" altLang="en-US" sz="2400" b="1" dirty="0">
                <a:solidFill>
                  <a:prstClr val="black"/>
                </a:solidFill>
              </a:endParaRPr>
            </a:p>
          </p:txBody>
        </p:sp>
        <p:sp>
          <p:nvSpPr>
            <p:cNvPr id="35" name="TextBox 32"/>
            <p:cNvSpPr>
              <a:spLocks noChangeArrowheads="1"/>
            </p:cNvSpPr>
            <p:nvPr/>
          </p:nvSpPr>
          <p:spPr bwMode="auto">
            <a:xfrm>
              <a:off x="0" y="0"/>
              <a:ext cx="414790" cy="646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pitchFamily="34" charset="0"/>
                <a:buNone/>
              </a:pPr>
              <a:r>
                <a:rPr lang="en-US" altLang="zh-CN" sz="3600" dirty="0">
                  <a:solidFill>
                    <a:srgbClr val="F49022"/>
                  </a:solidFill>
                  <a:latin typeface="Dotum" pitchFamily="34" charset="-127"/>
                  <a:ea typeface="Dotum" pitchFamily="34" charset="-127"/>
                  <a:sym typeface="方正兰亭粗黑_GBK" charset="-122"/>
                </a:rPr>
                <a:t>E</a:t>
              </a:r>
              <a:endParaRPr lang="zh-CN" altLang="en-US" sz="3600" dirty="0">
                <a:solidFill>
                  <a:srgbClr val="F49022"/>
                </a:solidFill>
                <a:latin typeface="Dotum" pitchFamily="34" charset="-127"/>
                <a:ea typeface="Dotum" pitchFamily="34" charset="-127"/>
                <a:sym typeface="方正兰亭粗黑_GBK" charset="-122"/>
              </a:endParaRPr>
            </a:p>
          </p:txBody>
        </p:sp>
        <p:sp>
          <p:nvSpPr>
            <p:cNvPr id="36" name="矩形 33"/>
            <p:cNvSpPr>
              <a:spLocks noChangeArrowheads="1"/>
            </p:cNvSpPr>
            <p:nvPr/>
          </p:nvSpPr>
          <p:spPr bwMode="auto">
            <a:xfrm>
              <a:off x="90144" y="583024"/>
              <a:ext cx="7086792" cy="45713"/>
            </a:xfrm>
            <a:prstGeom prst="rect">
              <a:avLst/>
            </a:prstGeom>
            <a:solidFill>
              <a:srgbClr val="F49022"/>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grpSp>
    </p:spTree>
    <p:extLst>
      <p:ext uri="{BB962C8B-B14F-4D97-AF65-F5344CB8AC3E}">
        <p14:creationId xmlns:p14="http://schemas.microsoft.com/office/powerpoint/2010/main" val="158627264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to="" calcmode="lin" valueType="num">
                                      <p:cBhvr>
                                        <p:cTn id="7" dur="1" fill="hold"/>
                                        <p:tgtEl>
                                          <p:spTgt spid="32"/>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33" name="标题 1"/>
          <p:cNvSpPr>
            <a:spLocks noGrp="1"/>
          </p:cNvSpPr>
          <p:nvPr>
            <p:ph type="title"/>
          </p:nvPr>
        </p:nvSpPr>
        <p:spPr>
          <a:xfrm>
            <a:off x="683568" y="162460"/>
            <a:ext cx="2741856" cy="277143"/>
          </a:xfrm>
        </p:spPr>
        <p:txBody>
          <a:bodyPr/>
          <a:lstStyle/>
          <a:p>
            <a:r>
              <a:rPr lang="zh-CN" altLang="en-US" sz="1800" b="1" dirty="0"/>
              <a:t>策略（</a:t>
            </a:r>
            <a:r>
              <a:rPr lang="en-US" altLang="zh-CN" sz="1800" b="1" dirty="0"/>
              <a:t>strategies</a:t>
            </a:r>
            <a:r>
              <a:rPr lang="zh-CN" altLang="en-US" sz="1800" b="1" dirty="0"/>
              <a:t>）</a:t>
            </a:r>
          </a:p>
        </p:txBody>
      </p:sp>
      <p:graphicFrame>
        <p:nvGraphicFramePr>
          <p:cNvPr id="3" name="对象 2"/>
          <p:cNvGraphicFramePr>
            <a:graphicFrameLocks noChangeAspect="1"/>
          </p:cNvGraphicFramePr>
          <p:nvPr>
            <p:extLst>
              <p:ext uri="{D42A27DB-BD31-4B8C-83A1-F6EECF244321}">
                <p14:modId xmlns:p14="http://schemas.microsoft.com/office/powerpoint/2010/main" val="3190945264"/>
              </p:ext>
            </p:extLst>
          </p:nvPr>
        </p:nvGraphicFramePr>
        <p:xfrm>
          <a:off x="372762" y="1635646"/>
          <a:ext cx="7854950" cy="2533650"/>
        </p:xfrm>
        <a:graphic>
          <a:graphicData uri="http://schemas.openxmlformats.org/presentationml/2006/ole">
            <mc:AlternateContent xmlns:mc="http://schemas.openxmlformats.org/markup-compatibility/2006">
              <mc:Choice xmlns:v="urn:schemas-microsoft-com:vml" Requires="v">
                <p:oleObj spid="_x0000_s22537" name="Equation" r:id="rId4" imgW="5219640" imgH="1688760" progId="Equation.DSMT4">
                  <p:embed/>
                </p:oleObj>
              </mc:Choice>
              <mc:Fallback>
                <p:oleObj name="Equation" r:id="rId4" imgW="5219640" imgH="1688760" progId="Equation.DSMT4">
                  <p:embed/>
                  <p:pic>
                    <p:nvPicPr>
                      <p:cNvPr id="0" name=""/>
                      <p:cNvPicPr/>
                      <p:nvPr/>
                    </p:nvPicPr>
                    <p:blipFill>
                      <a:blip r:embed="rId5"/>
                      <a:stretch>
                        <a:fillRect/>
                      </a:stretch>
                    </p:blipFill>
                    <p:spPr>
                      <a:xfrm>
                        <a:off x="372762" y="1635646"/>
                        <a:ext cx="7854950" cy="2533650"/>
                      </a:xfrm>
                      <a:prstGeom prst="rect">
                        <a:avLst/>
                      </a:prstGeom>
                    </p:spPr>
                  </p:pic>
                </p:oleObj>
              </mc:Fallback>
            </mc:AlternateContent>
          </a:graphicData>
        </a:graphic>
      </p:graphicFrame>
      <p:grpSp>
        <p:nvGrpSpPr>
          <p:cNvPr id="32" name="组合 27"/>
          <p:cNvGrpSpPr>
            <a:grpSpLocks/>
          </p:cNvGrpSpPr>
          <p:nvPr/>
        </p:nvGrpSpPr>
        <p:grpSpPr bwMode="auto">
          <a:xfrm>
            <a:off x="268446" y="843558"/>
            <a:ext cx="7815140" cy="646331"/>
            <a:chOff x="0" y="0"/>
            <a:chExt cx="7654149" cy="646253"/>
          </a:xfrm>
        </p:grpSpPr>
        <p:sp>
          <p:nvSpPr>
            <p:cNvPr id="34" name="TextBox 11"/>
            <p:cNvSpPr>
              <a:spLocks noChangeArrowheads="1"/>
            </p:cNvSpPr>
            <p:nvPr/>
          </p:nvSpPr>
          <p:spPr bwMode="auto">
            <a:xfrm flipH="1">
              <a:off x="575510" y="134475"/>
              <a:ext cx="7078639" cy="4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lvl="0">
                <a:buClr>
                  <a:srgbClr val="FE8637"/>
                </a:buClr>
              </a:pPr>
              <a:r>
                <a:rPr lang="zh-CN" altLang="en-US" sz="2400" b="1" dirty="0">
                  <a:solidFill>
                    <a:prstClr val="black"/>
                  </a:solidFill>
                </a:rPr>
                <a:t>结果与分析 </a:t>
              </a:r>
              <a:endParaRPr lang="zh-CN" altLang="en-US" sz="2400" b="1" dirty="0">
                <a:solidFill>
                  <a:prstClr val="black"/>
                </a:solidFill>
              </a:endParaRPr>
            </a:p>
          </p:txBody>
        </p:sp>
        <p:sp>
          <p:nvSpPr>
            <p:cNvPr id="35" name="TextBox 32"/>
            <p:cNvSpPr>
              <a:spLocks noChangeArrowheads="1"/>
            </p:cNvSpPr>
            <p:nvPr/>
          </p:nvSpPr>
          <p:spPr bwMode="auto">
            <a:xfrm>
              <a:off x="0" y="0"/>
              <a:ext cx="414790" cy="646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pitchFamily="34" charset="0"/>
                <a:buNone/>
              </a:pPr>
              <a:r>
                <a:rPr lang="en-US" altLang="zh-CN" sz="3600" dirty="0">
                  <a:solidFill>
                    <a:srgbClr val="F49022"/>
                  </a:solidFill>
                  <a:latin typeface="Dotum" pitchFamily="34" charset="-127"/>
                  <a:ea typeface="Dotum" pitchFamily="34" charset="-127"/>
                  <a:sym typeface="方正兰亭粗黑_GBK" charset="-122"/>
                </a:rPr>
                <a:t>E</a:t>
              </a:r>
              <a:endParaRPr lang="zh-CN" altLang="en-US" sz="3600" dirty="0">
                <a:solidFill>
                  <a:srgbClr val="F49022"/>
                </a:solidFill>
                <a:latin typeface="Dotum" pitchFamily="34" charset="-127"/>
                <a:ea typeface="Dotum" pitchFamily="34" charset="-127"/>
                <a:sym typeface="方正兰亭粗黑_GBK" charset="-122"/>
              </a:endParaRPr>
            </a:p>
          </p:txBody>
        </p:sp>
        <p:sp>
          <p:nvSpPr>
            <p:cNvPr id="36" name="矩形 33"/>
            <p:cNvSpPr>
              <a:spLocks noChangeArrowheads="1"/>
            </p:cNvSpPr>
            <p:nvPr/>
          </p:nvSpPr>
          <p:spPr bwMode="auto">
            <a:xfrm>
              <a:off x="90144" y="583024"/>
              <a:ext cx="7086792" cy="45713"/>
            </a:xfrm>
            <a:prstGeom prst="rect">
              <a:avLst/>
            </a:prstGeom>
            <a:solidFill>
              <a:srgbClr val="F49022"/>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grpSp>
    </p:spTree>
    <p:extLst>
      <p:ext uri="{BB962C8B-B14F-4D97-AF65-F5344CB8AC3E}">
        <p14:creationId xmlns:p14="http://schemas.microsoft.com/office/powerpoint/2010/main" val="85920805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to="" calcmode="lin" valueType="num">
                                      <p:cBhvr>
                                        <p:cTn id="7" dur="1" fill="hold"/>
                                        <p:tgtEl>
                                          <p:spTgt spid="32"/>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33" name="标题 1"/>
          <p:cNvSpPr>
            <a:spLocks noGrp="1"/>
          </p:cNvSpPr>
          <p:nvPr>
            <p:ph type="title"/>
          </p:nvPr>
        </p:nvSpPr>
        <p:spPr>
          <a:xfrm>
            <a:off x="683568" y="162460"/>
            <a:ext cx="2741856" cy="277143"/>
          </a:xfrm>
        </p:spPr>
        <p:txBody>
          <a:bodyPr/>
          <a:lstStyle/>
          <a:p>
            <a:r>
              <a:rPr lang="zh-CN" altLang="en-US" sz="1800" b="1" dirty="0"/>
              <a:t>策略（</a:t>
            </a:r>
            <a:r>
              <a:rPr lang="en-US" altLang="zh-CN" sz="1800" b="1" dirty="0"/>
              <a:t>strategies</a:t>
            </a:r>
            <a:r>
              <a:rPr lang="zh-CN" altLang="en-US" sz="1800" b="1" dirty="0"/>
              <a:t>）</a:t>
            </a:r>
          </a:p>
        </p:txBody>
      </p:sp>
      <p:graphicFrame>
        <p:nvGraphicFramePr>
          <p:cNvPr id="3" name="对象 2"/>
          <p:cNvGraphicFramePr>
            <a:graphicFrameLocks noChangeAspect="1"/>
          </p:cNvGraphicFramePr>
          <p:nvPr>
            <p:extLst>
              <p:ext uri="{D42A27DB-BD31-4B8C-83A1-F6EECF244321}">
                <p14:modId xmlns:p14="http://schemas.microsoft.com/office/powerpoint/2010/main" val="822846593"/>
              </p:ext>
            </p:extLst>
          </p:nvPr>
        </p:nvGraphicFramePr>
        <p:xfrm>
          <a:off x="-36512" y="1182588"/>
          <a:ext cx="9248776" cy="3981450"/>
        </p:xfrm>
        <a:graphic>
          <a:graphicData uri="http://schemas.openxmlformats.org/presentationml/2006/ole">
            <mc:AlternateContent xmlns:mc="http://schemas.openxmlformats.org/markup-compatibility/2006">
              <mc:Choice xmlns:v="urn:schemas-microsoft-com:vml" Requires="v">
                <p:oleObj spid="_x0000_s23560" name="Equation" r:id="rId4" imgW="6146640" imgH="2654280" progId="Equation.DSMT4">
                  <p:embed/>
                </p:oleObj>
              </mc:Choice>
              <mc:Fallback>
                <p:oleObj name="Equation" r:id="rId4" imgW="6146640" imgH="2654280" progId="Equation.DSMT4">
                  <p:embed/>
                  <p:pic>
                    <p:nvPicPr>
                      <p:cNvPr id="0" name=""/>
                      <p:cNvPicPr/>
                      <p:nvPr/>
                    </p:nvPicPr>
                    <p:blipFill>
                      <a:blip r:embed="rId5"/>
                      <a:stretch>
                        <a:fillRect/>
                      </a:stretch>
                    </p:blipFill>
                    <p:spPr>
                      <a:xfrm>
                        <a:off x="-36512" y="1182588"/>
                        <a:ext cx="9248776" cy="3981450"/>
                      </a:xfrm>
                      <a:prstGeom prst="rect">
                        <a:avLst/>
                      </a:prstGeom>
                    </p:spPr>
                  </p:pic>
                </p:oleObj>
              </mc:Fallback>
            </mc:AlternateContent>
          </a:graphicData>
        </a:graphic>
      </p:graphicFrame>
      <p:grpSp>
        <p:nvGrpSpPr>
          <p:cNvPr id="32" name="组合 27"/>
          <p:cNvGrpSpPr>
            <a:grpSpLocks/>
          </p:cNvGrpSpPr>
          <p:nvPr/>
        </p:nvGrpSpPr>
        <p:grpSpPr bwMode="auto">
          <a:xfrm>
            <a:off x="268446" y="555526"/>
            <a:ext cx="7815140" cy="646331"/>
            <a:chOff x="0" y="0"/>
            <a:chExt cx="7654149" cy="646253"/>
          </a:xfrm>
        </p:grpSpPr>
        <p:sp>
          <p:nvSpPr>
            <p:cNvPr id="34" name="TextBox 11"/>
            <p:cNvSpPr>
              <a:spLocks noChangeArrowheads="1"/>
            </p:cNvSpPr>
            <p:nvPr/>
          </p:nvSpPr>
          <p:spPr bwMode="auto">
            <a:xfrm flipH="1">
              <a:off x="575510" y="134475"/>
              <a:ext cx="7078639" cy="4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lvl="0">
                <a:buClr>
                  <a:srgbClr val="FE8637"/>
                </a:buClr>
              </a:pPr>
              <a:r>
                <a:rPr lang="zh-CN" altLang="en-US" sz="2400" b="1" dirty="0">
                  <a:solidFill>
                    <a:prstClr val="black"/>
                  </a:solidFill>
                </a:rPr>
                <a:t>结论</a:t>
              </a:r>
              <a:r>
                <a:rPr lang="zh-CN" altLang="en-US" sz="2400" b="1" dirty="0" smtClean="0">
                  <a:solidFill>
                    <a:prstClr val="black"/>
                  </a:solidFill>
                </a:rPr>
                <a:t> </a:t>
              </a:r>
              <a:endParaRPr lang="zh-CN" altLang="en-US" sz="2400" b="1" dirty="0">
                <a:solidFill>
                  <a:prstClr val="black"/>
                </a:solidFill>
              </a:endParaRPr>
            </a:p>
          </p:txBody>
        </p:sp>
        <p:sp>
          <p:nvSpPr>
            <p:cNvPr id="35" name="TextBox 32"/>
            <p:cNvSpPr>
              <a:spLocks noChangeArrowheads="1"/>
            </p:cNvSpPr>
            <p:nvPr/>
          </p:nvSpPr>
          <p:spPr bwMode="auto">
            <a:xfrm>
              <a:off x="0" y="0"/>
              <a:ext cx="406939" cy="646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pitchFamily="34" charset="0"/>
                <a:buNone/>
              </a:pPr>
              <a:r>
                <a:rPr lang="en-US" altLang="zh-CN" sz="3600" dirty="0" smtClean="0">
                  <a:solidFill>
                    <a:srgbClr val="F49022"/>
                  </a:solidFill>
                  <a:latin typeface="Dotum" pitchFamily="34" charset="-127"/>
                  <a:ea typeface="Dotum" pitchFamily="34" charset="-127"/>
                  <a:sym typeface="方正兰亭粗黑_GBK" charset="-122"/>
                </a:rPr>
                <a:t>F</a:t>
              </a:r>
              <a:endParaRPr lang="zh-CN" altLang="en-US" sz="3600" dirty="0">
                <a:solidFill>
                  <a:srgbClr val="F49022"/>
                </a:solidFill>
                <a:latin typeface="Dotum" pitchFamily="34" charset="-127"/>
                <a:ea typeface="Dotum" pitchFamily="34" charset="-127"/>
                <a:sym typeface="方正兰亭粗黑_GBK" charset="-122"/>
              </a:endParaRPr>
            </a:p>
          </p:txBody>
        </p:sp>
        <p:sp>
          <p:nvSpPr>
            <p:cNvPr id="36" name="矩形 33"/>
            <p:cNvSpPr>
              <a:spLocks noChangeArrowheads="1"/>
            </p:cNvSpPr>
            <p:nvPr/>
          </p:nvSpPr>
          <p:spPr bwMode="auto">
            <a:xfrm>
              <a:off x="90144" y="583024"/>
              <a:ext cx="7086792" cy="45713"/>
            </a:xfrm>
            <a:prstGeom prst="rect">
              <a:avLst/>
            </a:prstGeom>
            <a:solidFill>
              <a:srgbClr val="F49022"/>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grpSp>
    </p:spTree>
    <p:extLst>
      <p:ext uri="{BB962C8B-B14F-4D97-AF65-F5344CB8AC3E}">
        <p14:creationId xmlns:p14="http://schemas.microsoft.com/office/powerpoint/2010/main" val="261661144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to="" calcmode="lin" valueType="num">
                                      <p:cBhvr>
                                        <p:cTn id="7" dur="1" fill="hold"/>
                                        <p:tgtEl>
                                          <p:spTgt spid="32"/>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252520" cy="5143500"/>
          </a:xfrm>
          <a:prstGeom prst="rect">
            <a:avLst/>
          </a:prstGeom>
        </p:spPr>
      </p:pic>
      <p:sp>
        <p:nvSpPr>
          <p:cNvPr id="11" name="矩形 5"/>
          <p:cNvSpPr/>
          <p:nvPr/>
        </p:nvSpPr>
        <p:spPr>
          <a:xfrm>
            <a:off x="784" y="2211710"/>
            <a:ext cx="9251736"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9"/>
          <p:cNvSpPr txBox="1"/>
          <p:nvPr/>
        </p:nvSpPr>
        <p:spPr>
          <a:xfrm>
            <a:off x="2851151" y="2944120"/>
            <a:ext cx="3441700" cy="1177245"/>
          </a:xfrm>
          <a:prstGeom prst="rect">
            <a:avLst/>
          </a:prstGeom>
          <a:noFill/>
        </p:spPr>
        <p:txBody>
          <a:bodyPr wrap="square" lIns="68580" tIns="34290" rIns="68580" bIns="34290" rtlCol="0">
            <a:spAutoFit/>
          </a:bodyPr>
          <a:lstStyle/>
          <a:p>
            <a:pPr marL="0" lvl="1" algn="ctr"/>
            <a:r>
              <a:rPr lang="en-US" altLang="zh-CN" sz="3600" b="1" spc="300" dirty="0" smtClean="0">
                <a:solidFill>
                  <a:schemeClr val="bg1"/>
                </a:solidFill>
                <a:latin typeface="微软雅黑" pitchFamily="34" charset="-122"/>
                <a:ea typeface="微软雅黑" pitchFamily="34" charset="-122"/>
              </a:rPr>
              <a:t>XQuery</a:t>
            </a:r>
          </a:p>
          <a:p>
            <a:pPr marL="0" lvl="1" algn="ctr"/>
            <a:r>
              <a:rPr lang="zh-CN" altLang="en-US" sz="3600" b="1" spc="300" dirty="0" smtClean="0">
                <a:solidFill>
                  <a:schemeClr val="bg1"/>
                </a:solidFill>
                <a:latin typeface="微软雅黑" pitchFamily="34" charset="-122"/>
                <a:ea typeface="微软雅黑" pitchFamily="34" charset="-122"/>
              </a:rPr>
              <a:t>拓展</a:t>
            </a:r>
            <a:endParaRPr lang="en-US" altLang="zh-CN" sz="3600" b="1" spc="300" dirty="0">
              <a:solidFill>
                <a:schemeClr val="bg1"/>
              </a:solidFill>
              <a:latin typeface="微软雅黑" pitchFamily="34" charset="-122"/>
              <a:ea typeface="微软雅黑" pitchFamily="34" charset="-122"/>
            </a:endParaRPr>
          </a:p>
        </p:txBody>
      </p:sp>
      <p:sp>
        <p:nvSpPr>
          <p:cNvPr id="20" name="Freeform 5"/>
          <p:cNvSpPr>
            <a:spLocks/>
          </p:cNvSpPr>
          <p:nvPr/>
        </p:nvSpPr>
        <p:spPr bwMode="auto">
          <a:xfrm>
            <a:off x="3950960" y="1607124"/>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6"/>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9" name="KSO_Shape"/>
          <p:cNvSpPr>
            <a:spLocks/>
          </p:cNvSpPr>
          <p:nvPr/>
        </p:nvSpPr>
        <p:spPr bwMode="auto">
          <a:xfrm>
            <a:off x="4251486" y="1834428"/>
            <a:ext cx="752562" cy="745038"/>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Tree>
    <p:extLst>
      <p:ext uri="{BB962C8B-B14F-4D97-AF65-F5344CB8AC3E}">
        <p14:creationId xmlns:p14="http://schemas.microsoft.com/office/powerpoint/2010/main" val="847267766"/>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53" presetClass="entr" presetSubtype="528" fill="hold" grpId="0" nodeType="withEffect">
                                  <p:stCondLst>
                                    <p:cond delay="60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fltVal val="0"/>
                                          </p:val>
                                        </p:tav>
                                        <p:tav tm="100000">
                                          <p:val>
                                            <p:strVal val="#ppt_h"/>
                                          </p:val>
                                        </p:tav>
                                      </p:tavLst>
                                    </p:anim>
                                    <p:animEffect transition="in" filter="fade">
                                      <p:cBhvr>
                                        <p:cTn id="12" dur="500"/>
                                        <p:tgtEl>
                                          <p:spTgt spid="20"/>
                                        </p:tgtEl>
                                      </p:cBhvr>
                                    </p:animEffect>
                                    <p:anim calcmode="lin" valueType="num">
                                      <p:cBhvr>
                                        <p:cTn id="13" dur="500" fill="hold"/>
                                        <p:tgtEl>
                                          <p:spTgt spid="20"/>
                                        </p:tgtEl>
                                        <p:attrNameLst>
                                          <p:attrName>ppt_x</p:attrName>
                                        </p:attrNameLst>
                                      </p:cBhvr>
                                      <p:tavLst>
                                        <p:tav tm="0">
                                          <p:val>
                                            <p:fltVal val="0.5"/>
                                          </p:val>
                                        </p:tav>
                                        <p:tav tm="100000">
                                          <p:val>
                                            <p:strVal val="#ppt_x"/>
                                          </p:val>
                                        </p:tav>
                                      </p:tavLst>
                                    </p:anim>
                                    <p:anim calcmode="lin" valueType="num">
                                      <p:cBhvr>
                                        <p:cTn id="14" dur="500" fill="hold"/>
                                        <p:tgtEl>
                                          <p:spTgt spid="20"/>
                                        </p:tgtEl>
                                        <p:attrNameLst>
                                          <p:attrName>ppt_y</p:attrName>
                                        </p:attrNameLst>
                                      </p:cBhvr>
                                      <p:tavLst>
                                        <p:tav tm="0">
                                          <p:val>
                                            <p:fltVal val="0.5"/>
                                          </p:val>
                                        </p:tav>
                                        <p:tav tm="100000">
                                          <p:val>
                                            <p:strVal val="#ppt_y"/>
                                          </p:val>
                                        </p:tav>
                                      </p:tavLst>
                                    </p:anim>
                                  </p:childTnLst>
                                </p:cTn>
                              </p:par>
                              <p:par>
                                <p:cTn id="15" presetID="53" presetClass="entr" presetSubtype="528" fill="hold" grpId="0" nodeType="withEffect">
                                  <p:stCondLst>
                                    <p:cond delay="600"/>
                                  </p:stCondLst>
                                  <p:childTnLst>
                                    <p:set>
                                      <p:cBhvr>
                                        <p:cTn id="16" dur="1" fill="hold">
                                          <p:stCondLst>
                                            <p:cond delay="0"/>
                                          </p:stCondLst>
                                        </p:cTn>
                                        <p:tgtEl>
                                          <p:spTgt spid="29"/>
                                        </p:tgtEl>
                                        <p:attrNameLst>
                                          <p:attrName>style.visibility</p:attrName>
                                        </p:attrNameLst>
                                      </p:cBhvr>
                                      <p:to>
                                        <p:strVal val="visible"/>
                                      </p:to>
                                    </p:set>
                                    <p:anim calcmode="lin" valueType="num">
                                      <p:cBhvr>
                                        <p:cTn id="17" dur="500" fill="hold"/>
                                        <p:tgtEl>
                                          <p:spTgt spid="29"/>
                                        </p:tgtEl>
                                        <p:attrNameLst>
                                          <p:attrName>ppt_w</p:attrName>
                                        </p:attrNameLst>
                                      </p:cBhvr>
                                      <p:tavLst>
                                        <p:tav tm="0">
                                          <p:val>
                                            <p:fltVal val="0"/>
                                          </p:val>
                                        </p:tav>
                                        <p:tav tm="100000">
                                          <p:val>
                                            <p:strVal val="#ppt_w"/>
                                          </p:val>
                                        </p:tav>
                                      </p:tavLst>
                                    </p:anim>
                                    <p:anim calcmode="lin" valueType="num">
                                      <p:cBhvr>
                                        <p:cTn id="18" dur="500" fill="hold"/>
                                        <p:tgtEl>
                                          <p:spTgt spid="29"/>
                                        </p:tgtEl>
                                        <p:attrNameLst>
                                          <p:attrName>ppt_h</p:attrName>
                                        </p:attrNameLst>
                                      </p:cBhvr>
                                      <p:tavLst>
                                        <p:tav tm="0">
                                          <p:val>
                                            <p:fltVal val="0"/>
                                          </p:val>
                                        </p:tav>
                                        <p:tav tm="100000">
                                          <p:val>
                                            <p:strVal val="#ppt_h"/>
                                          </p:val>
                                        </p:tav>
                                      </p:tavLst>
                                    </p:anim>
                                    <p:animEffect transition="in" filter="fade">
                                      <p:cBhvr>
                                        <p:cTn id="19" dur="500"/>
                                        <p:tgtEl>
                                          <p:spTgt spid="29"/>
                                        </p:tgtEl>
                                      </p:cBhvr>
                                    </p:animEffect>
                                    <p:anim calcmode="lin" valueType="num">
                                      <p:cBhvr>
                                        <p:cTn id="20" dur="500" fill="hold"/>
                                        <p:tgtEl>
                                          <p:spTgt spid="29"/>
                                        </p:tgtEl>
                                        <p:attrNameLst>
                                          <p:attrName>ppt_x</p:attrName>
                                        </p:attrNameLst>
                                      </p:cBhvr>
                                      <p:tavLst>
                                        <p:tav tm="0">
                                          <p:val>
                                            <p:fltVal val="0.5"/>
                                          </p:val>
                                        </p:tav>
                                        <p:tav tm="100000">
                                          <p:val>
                                            <p:strVal val="#ppt_x"/>
                                          </p:val>
                                        </p:tav>
                                      </p:tavLst>
                                    </p:anim>
                                    <p:anim calcmode="lin" valueType="num">
                                      <p:cBhvr>
                                        <p:cTn id="21" dur="500" fill="hold"/>
                                        <p:tgtEl>
                                          <p:spTgt spid="29"/>
                                        </p:tgtEl>
                                        <p:attrNameLst>
                                          <p:attrName>ppt_y</p:attrName>
                                        </p:attrNameLst>
                                      </p:cBhvr>
                                      <p:tavLst>
                                        <p:tav tm="0">
                                          <p:val>
                                            <p:fltVal val="0.5"/>
                                          </p:val>
                                        </p:tav>
                                        <p:tav tm="100000">
                                          <p:val>
                                            <p:strVal val="#ppt_y"/>
                                          </p:val>
                                        </p:tav>
                                      </p:tavLst>
                                    </p:anim>
                                  </p:childTnLst>
                                </p:cTn>
                              </p:par>
                            </p:childTnLst>
                          </p:cTn>
                        </p:par>
                        <p:par>
                          <p:cTn id="22" fill="hold">
                            <p:stCondLst>
                              <p:cond delay="1100"/>
                            </p:stCondLst>
                            <p:childTnLst>
                              <p:par>
                                <p:cTn id="23" presetID="16" presetClass="entr" presetSubtype="21" fill="hold" grpId="0"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barn(inVertical)">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9" grpId="0"/>
      <p:bldP spid="20" grpId="0" animBg="1"/>
      <p:bldP spid="29"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nvGrpSpPr>
          <p:cNvPr id="86" name="组合 27"/>
          <p:cNvGrpSpPr>
            <a:grpSpLocks/>
          </p:cNvGrpSpPr>
          <p:nvPr/>
        </p:nvGrpSpPr>
        <p:grpSpPr bwMode="auto">
          <a:xfrm>
            <a:off x="268446" y="925091"/>
            <a:ext cx="3871506" cy="646331"/>
            <a:chOff x="0" y="0"/>
            <a:chExt cx="5093369" cy="646253"/>
          </a:xfrm>
        </p:grpSpPr>
        <p:sp>
          <p:nvSpPr>
            <p:cNvPr id="88" name="TextBox 11"/>
            <p:cNvSpPr>
              <a:spLocks noChangeArrowheads="1"/>
            </p:cNvSpPr>
            <p:nvPr/>
          </p:nvSpPr>
          <p:spPr bwMode="auto">
            <a:xfrm flipH="1">
              <a:off x="575513" y="134475"/>
              <a:ext cx="4517856" cy="4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algn="just">
                <a:buFont typeface="Arial" pitchFamily="34" charset="0"/>
                <a:buNone/>
              </a:pPr>
              <a:r>
                <a:rPr lang="en-US" altLang="zh-CN" sz="2400" b="1" dirty="0">
                  <a:solidFill>
                    <a:srgbClr val="3F3F3F"/>
                  </a:solidFill>
                  <a:latin typeface="黑体" panose="02010609060101010101" pitchFamily="49" charset="-122"/>
                  <a:ea typeface="黑体" panose="02010609060101010101" pitchFamily="49" charset="-122"/>
                  <a:sym typeface="微软雅黑" pitchFamily="34" charset="-122"/>
                </a:rPr>
                <a:t>XQuery </a:t>
              </a:r>
              <a:r>
                <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rPr>
                <a:t>添加元素和属性</a:t>
              </a:r>
            </a:p>
          </p:txBody>
        </p:sp>
        <p:sp>
          <p:nvSpPr>
            <p:cNvPr id="91" name="TextBox 32"/>
            <p:cNvSpPr>
              <a:spLocks noChangeArrowheads="1"/>
            </p:cNvSpPr>
            <p:nvPr/>
          </p:nvSpPr>
          <p:spPr bwMode="auto">
            <a:xfrm>
              <a:off x="0" y="0"/>
              <a:ext cx="643641" cy="646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itchFamily="34" charset="0"/>
                <a:buNone/>
              </a:pPr>
              <a:r>
                <a:rPr lang="en-US" altLang="zh-CN" sz="3600" dirty="0" smtClean="0">
                  <a:solidFill>
                    <a:srgbClr val="F49022"/>
                  </a:solidFill>
                  <a:latin typeface="Dotum" pitchFamily="34" charset="-127"/>
                  <a:ea typeface="Dotum" pitchFamily="34" charset="-127"/>
                  <a:sym typeface="方正兰亭粗黑_GBK" charset="-122"/>
                </a:rPr>
                <a:t>A</a:t>
              </a:r>
              <a:endParaRPr lang="zh-CN" altLang="en-US" sz="3600" dirty="0">
                <a:solidFill>
                  <a:srgbClr val="F49022"/>
                </a:solidFill>
                <a:latin typeface="Dotum" pitchFamily="34" charset="-127"/>
                <a:ea typeface="Dotum" pitchFamily="34" charset="-127"/>
                <a:sym typeface="方正兰亭粗黑_GBK" charset="-122"/>
              </a:endParaRPr>
            </a:p>
          </p:txBody>
        </p:sp>
        <p:sp>
          <p:nvSpPr>
            <p:cNvPr id="92" name="矩形 33"/>
            <p:cNvSpPr>
              <a:spLocks noChangeArrowheads="1"/>
            </p:cNvSpPr>
            <p:nvPr/>
          </p:nvSpPr>
          <p:spPr bwMode="auto">
            <a:xfrm>
              <a:off x="90144" y="583024"/>
              <a:ext cx="5003225" cy="45713"/>
            </a:xfrm>
            <a:prstGeom prst="rect">
              <a:avLst/>
            </a:prstGeom>
            <a:solidFill>
              <a:srgbClr val="F49022"/>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grpSp>
      <p:sp>
        <p:nvSpPr>
          <p:cNvPr id="33" name="标题 1"/>
          <p:cNvSpPr>
            <a:spLocks noGrp="1"/>
          </p:cNvSpPr>
          <p:nvPr>
            <p:ph type="title"/>
          </p:nvPr>
        </p:nvSpPr>
        <p:spPr>
          <a:xfrm>
            <a:off x="683568" y="162460"/>
            <a:ext cx="2741856" cy="277143"/>
          </a:xfrm>
        </p:spPr>
        <p:txBody>
          <a:bodyPr/>
          <a:lstStyle/>
          <a:p>
            <a:r>
              <a:rPr lang="en-US" altLang="zh-CN" sz="1800" b="1" dirty="0"/>
              <a:t>XQuery</a:t>
            </a:r>
            <a:r>
              <a:rPr lang="zh-CN" altLang="en-US" sz="1800" b="1" dirty="0"/>
              <a:t>使用</a:t>
            </a:r>
          </a:p>
        </p:txBody>
      </p:sp>
      <p:sp>
        <p:nvSpPr>
          <p:cNvPr id="2" name="矩形 1"/>
          <p:cNvSpPr/>
          <p:nvPr/>
        </p:nvSpPr>
        <p:spPr>
          <a:xfrm>
            <a:off x="453608" y="1707654"/>
            <a:ext cx="8582888" cy="1569660"/>
          </a:xfrm>
          <a:prstGeom prst="rect">
            <a:avLst/>
          </a:prstGeom>
        </p:spPr>
        <p:txBody>
          <a:bodyPr wrap="square">
            <a:spAutoFit/>
          </a:bodyPr>
          <a:lstStyle/>
          <a:p>
            <a:r>
              <a:rPr lang="zh-CN" altLang="en-US" sz="2400" b="1" dirty="0" smtClean="0">
                <a:solidFill>
                  <a:prstClr val="black"/>
                </a:solidFill>
              </a:rPr>
              <a:t>通过</a:t>
            </a:r>
            <a:r>
              <a:rPr lang="en-US" altLang="zh-CN" sz="2400" b="1" dirty="0" smtClean="0">
                <a:solidFill>
                  <a:prstClr val="black"/>
                </a:solidFill>
              </a:rPr>
              <a:t>Query</a:t>
            </a:r>
            <a:r>
              <a:rPr lang="zh-CN" altLang="en-US" sz="2400" b="1" dirty="0" smtClean="0">
                <a:solidFill>
                  <a:prstClr val="black"/>
                </a:solidFill>
              </a:rPr>
              <a:t>表达式向</a:t>
            </a:r>
            <a:r>
              <a:rPr lang="zh-CN" altLang="en-US" sz="2400" b="1" dirty="0">
                <a:solidFill>
                  <a:prstClr val="black"/>
                </a:solidFill>
              </a:rPr>
              <a:t>结果添加元素和属性：</a:t>
            </a:r>
            <a:endParaRPr lang="en-US" altLang="zh-CN" sz="2400" b="1" dirty="0" smtClean="0">
              <a:solidFill>
                <a:prstClr val="black"/>
              </a:solidFill>
            </a:endParaRPr>
          </a:p>
          <a:p>
            <a:pPr marL="457200" indent="-457200">
              <a:buFontTx/>
              <a:buAutoNum type="arabicPeriod"/>
            </a:pPr>
            <a:endParaRPr lang="zh-CN" altLang="en-US" sz="2400" b="1" dirty="0">
              <a:solidFill>
                <a:prstClr val="black"/>
              </a:solidFill>
            </a:endParaRPr>
          </a:p>
          <a:p>
            <a:r>
              <a:rPr lang="zh-CN" altLang="en-US" sz="2400" dirty="0" smtClean="0">
                <a:solidFill>
                  <a:prstClr val="black"/>
                </a:solidFill>
              </a:rPr>
              <a:t>在</a:t>
            </a:r>
            <a:r>
              <a:rPr lang="zh-CN" altLang="en-US" sz="2400" dirty="0">
                <a:solidFill>
                  <a:prstClr val="black"/>
                </a:solidFill>
              </a:rPr>
              <a:t>结果中引用输入文件中的元素和属性</a:t>
            </a:r>
            <a:r>
              <a:rPr lang="zh-CN" altLang="en-US" sz="2400" dirty="0" smtClean="0">
                <a:solidFill>
                  <a:prstClr val="black"/>
                </a:solidFill>
              </a:rPr>
              <a:t>：</a:t>
            </a:r>
            <a:endParaRPr lang="en-US" altLang="zh-CN" sz="2400" dirty="0" smtClean="0">
              <a:solidFill>
                <a:prstClr val="black"/>
              </a:solidFill>
            </a:endParaRPr>
          </a:p>
          <a:p>
            <a:endParaRPr lang="en-US" altLang="zh-CN" sz="2400" dirty="0">
              <a:solidFill>
                <a:prstClr val="black"/>
              </a:solidFill>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3005851"/>
            <a:ext cx="3467100"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descr="C:\Users\huac\AppData\Roaming\Tencent\Users\8573748\QQ\WinTemp\RichOle\[QS4EAE`IE5HK}KUA8LS0G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3862" y="4155926"/>
            <a:ext cx="3086100" cy="61912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箭头连接符 4"/>
          <p:cNvCxnSpPr>
            <a:stCxn id="8194" idx="2"/>
          </p:cNvCxnSpPr>
          <p:nvPr/>
        </p:nvCxnSpPr>
        <p:spPr>
          <a:xfrm>
            <a:off x="3857278" y="3548776"/>
            <a:ext cx="0" cy="53514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139952" y="3507854"/>
            <a:ext cx="4572000" cy="646331"/>
          </a:xfrm>
          <a:prstGeom prst="rect">
            <a:avLst/>
          </a:prstGeom>
        </p:spPr>
        <p:txBody>
          <a:bodyPr>
            <a:spAutoFit/>
          </a:bodyPr>
          <a:lstStyle/>
          <a:p>
            <a:r>
              <a:rPr lang="en-US" altLang="zh-CN" dirty="0"/>
              <a:t> XQuery </a:t>
            </a:r>
            <a:r>
              <a:rPr lang="zh-CN" altLang="en-US" dirty="0"/>
              <a:t>表达式会在结果中引用 </a:t>
            </a:r>
            <a:r>
              <a:rPr lang="en-US" altLang="zh-CN" dirty="0"/>
              <a:t>title </a:t>
            </a:r>
            <a:r>
              <a:rPr lang="zh-CN" altLang="en-US" dirty="0"/>
              <a:t>元素和 </a:t>
            </a:r>
            <a:r>
              <a:rPr lang="en-US" altLang="zh-CN" dirty="0" err="1"/>
              <a:t>lang</a:t>
            </a:r>
            <a:r>
              <a:rPr lang="en-US" altLang="zh-CN" dirty="0"/>
              <a:t> </a:t>
            </a:r>
            <a:r>
              <a:rPr lang="zh-CN" altLang="en-US" dirty="0"/>
              <a:t>属性</a:t>
            </a:r>
          </a:p>
        </p:txBody>
      </p:sp>
    </p:spTree>
    <p:extLst>
      <p:ext uri="{BB962C8B-B14F-4D97-AF65-F5344CB8AC3E}">
        <p14:creationId xmlns:p14="http://schemas.microsoft.com/office/powerpoint/2010/main" val="165136266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to="" calcmode="lin" valueType="num">
                                      <p:cBhvr>
                                        <p:cTn id="7" dur="1" fill="hold"/>
                                        <p:tgtEl>
                                          <p:spTgt spid="86"/>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nvGrpSpPr>
          <p:cNvPr id="86" name="组合 27"/>
          <p:cNvGrpSpPr>
            <a:grpSpLocks/>
          </p:cNvGrpSpPr>
          <p:nvPr/>
        </p:nvGrpSpPr>
        <p:grpSpPr bwMode="auto">
          <a:xfrm>
            <a:off x="268446" y="925091"/>
            <a:ext cx="3871506" cy="646331"/>
            <a:chOff x="0" y="0"/>
            <a:chExt cx="5093369" cy="646253"/>
          </a:xfrm>
        </p:grpSpPr>
        <p:sp>
          <p:nvSpPr>
            <p:cNvPr id="88" name="TextBox 11"/>
            <p:cNvSpPr>
              <a:spLocks noChangeArrowheads="1"/>
            </p:cNvSpPr>
            <p:nvPr/>
          </p:nvSpPr>
          <p:spPr bwMode="auto">
            <a:xfrm flipH="1">
              <a:off x="575513" y="134475"/>
              <a:ext cx="4517856" cy="4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algn="just">
                <a:buFont typeface="Arial" pitchFamily="34" charset="0"/>
                <a:buNone/>
              </a:pPr>
              <a:r>
                <a:rPr lang="en-US" altLang="zh-CN" sz="2400" b="1" dirty="0">
                  <a:solidFill>
                    <a:srgbClr val="3F3F3F"/>
                  </a:solidFill>
                  <a:latin typeface="黑体" panose="02010609060101010101" pitchFamily="49" charset="-122"/>
                  <a:ea typeface="黑体" panose="02010609060101010101" pitchFamily="49" charset="-122"/>
                  <a:sym typeface="微软雅黑" pitchFamily="34" charset="-122"/>
                </a:rPr>
                <a:t>XQuery </a:t>
              </a:r>
              <a:r>
                <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rPr>
                <a:t>选择和过滤</a:t>
              </a:r>
            </a:p>
          </p:txBody>
        </p:sp>
        <p:sp>
          <p:nvSpPr>
            <p:cNvPr id="91" name="TextBox 32"/>
            <p:cNvSpPr>
              <a:spLocks noChangeArrowheads="1"/>
            </p:cNvSpPr>
            <p:nvPr/>
          </p:nvSpPr>
          <p:spPr bwMode="auto">
            <a:xfrm>
              <a:off x="0" y="0"/>
              <a:ext cx="597245" cy="646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itchFamily="34" charset="0"/>
                <a:buNone/>
              </a:pPr>
              <a:r>
                <a:rPr lang="en-US" altLang="zh-CN" sz="3600" dirty="0" smtClean="0">
                  <a:solidFill>
                    <a:srgbClr val="F49022"/>
                  </a:solidFill>
                  <a:latin typeface="Dotum" pitchFamily="34" charset="-127"/>
                  <a:ea typeface="Dotum" pitchFamily="34" charset="-127"/>
                  <a:sym typeface="方正兰亭粗黑_GBK" charset="-122"/>
                </a:rPr>
                <a:t>B</a:t>
              </a:r>
              <a:endParaRPr lang="zh-CN" altLang="en-US" sz="3600" dirty="0">
                <a:solidFill>
                  <a:srgbClr val="F49022"/>
                </a:solidFill>
                <a:latin typeface="Dotum" pitchFamily="34" charset="-127"/>
                <a:ea typeface="Dotum" pitchFamily="34" charset="-127"/>
                <a:sym typeface="方正兰亭粗黑_GBK" charset="-122"/>
              </a:endParaRPr>
            </a:p>
          </p:txBody>
        </p:sp>
        <p:sp>
          <p:nvSpPr>
            <p:cNvPr id="92" name="矩形 33"/>
            <p:cNvSpPr>
              <a:spLocks noChangeArrowheads="1"/>
            </p:cNvSpPr>
            <p:nvPr/>
          </p:nvSpPr>
          <p:spPr bwMode="auto">
            <a:xfrm>
              <a:off x="90144" y="583024"/>
              <a:ext cx="5003225" cy="45713"/>
            </a:xfrm>
            <a:prstGeom prst="rect">
              <a:avLst/>
            </a:prstGeom>
            <a:solidFill>
              <a:srgbClr val="F49022"/>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grpSp>
      <p:sp>
        <p:nvSpPr>
          <p:cNvPr id="33" name="标题 1"/>
          <p:cNvSpPr>
            <a:spLocks noGrp="1"/>
          </p:cNvSpPr>
          <p:nvPr>
            <p:ph type="title"/>
          </p:nvPr>
        </p:nvSpPr>
        <p:spPr>
          <a:xfrm>
            <a:off x="683568" y="162460"/>
            <a:ext cx="2741856" cy="277143"/>
          </a:xfrm>
        </p:spPr>
        <p:txBody>
          <a:bodyPr/>
          <a:lstStyle/>
          <a:p>
            <a:r>
              <a:rPr lang="en-US" altLang="zh-CN" sz="1800" b="1" dirty="0"/>
              <a:t>XQuery</a:t>
            </a:r>
            <a:r>
              <a:rPr lang="zh-CN" altLang="en-US" sz="1800" b="1" dirty="0"/>
              <a:t>使用</a:t>
            </a:r>
          </a:p>
        </p:txBody>
      </p:sp>
      <p:sp>
        <p:nvSpPr>
          <p:cNvPr id="2" name="矩形 1"/>
          <p:cNvSpPr/>
          <p:nvPr/>
        </p:nvSpPr>
        <p:spPr>
          <a:xfrm>
            <a:off x="453608" y="1707654"/>
            <a:ext cx="8582888" cy="830997"/>
          </a:xfrm>
          <a:prstGeom prst="rect">
            <a:avLst/>
          </a:prstGeom>
        </p:spPr>
        <p:txBody>
          <a:bodyPr wrap="square">
            <a:spAutoFit/>
          </a:bodyPr>
          <a:lstStyle/>
          <a:p>
            <a:r>
              <a:rPr lang="zh-CN" altLang="en-US" sz="2400" b="1" dirty="0">
                <a:solidFill>
                  <a:prstClr val="black"/>
                </a:solidFill>
              </a:rPr>
              <a:t>使用路径表达式或 </a:t>
            </a:r>
            <a:r>
              <a:rPr lang="en-US" altLang="zh-CN" sz="2400" b="1" dirty="0">
                <a:solidFill>
                  <a:prstClr val="black"/>
                </a:solidFill>
              </a:rPr>
              <a:t>FLWOR </a:t>
            </a:r>
            <a:r>
              <a:rPr lang="zh-CN" altLang="en-US" sz="2400" b="1" dirty="0">
                <a:solidFill>
                  <a:prstClr val="black"/>
                </a:solidFill>
              </a:rPr>
              <a:t>表达式来选取和过滤元素</a:t>
            </a:r>
            <a:r>
              <a:rPr lang="zh-CN" altLang="en-US" sz="2400" b="1" dirty="0" smtClean="0">
                <a:solidFill>
                  <a:prstClr val="black"/>
                </a:solidFill>
              </a:rPr>
              <a:t>。</a:t>
            </a:r>
            <a:endParaRPr lang="en-US" altLang="zh-CN" sz="2400" b="1" dirty="0" smtClean="0">
              <a:solidFill>
                <a:prstClr val="black"/>
              </a:solidFill>
            </a:endParaRPr>
          </a:p>
          <a:p>
            <a:pPr marL="457200" indent="-457200">
              <a:buFontTx/>
              <a:buAutoNum type="arabicPeriod"/>
            </a:pPr>
            <a:endParaRPr lang="zh-CN" altLang="en-US" sz="2400" b="1" dirty="0">
              <a:solidFill>
                <a:prstClr val="black"/>
              </a:solidFill>
            </a:endParaRPr>
          </a:p>
        </p:txBody>
      </p:sp>
      <p:pic>
        <p:nvPicPr>
          <p:cNvPr id="9217" name="Picture 1" descr="C:\Users\huac\AppData\Roaming\Tencent\Users\8573748\QQ\WinTemp\RichOle\YC4`})%]`[HUW7H~HEV74X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214800"/>
            <a:ext cx="3937832" cy="861005"/>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1662628" y="3090559"/>
            <a:ext cx="4572000" cy="1938992"/>
          </a:xfrm>
          <a:prstGeom prst="rect">
            <a:avLst/>
          </a:prstGeom>
        </p:spPr>
        <p:txBody>
          <a:bodyPr>
            <a:spAutoFit/>
          </a:bodyPr>
          <a:lstStyle/>
          <a:p>
            <a:pPr lvl="0" eaLnBrk="0" hangingPunct="0"/>
            <a:r>
              <a:rPr lang="zh-CN" altLang="zh-CN" sz="1200" b="1" dirty="0">
                <a:solidFill>
                  <a:srgbClr val="0479A7"/>
                </a:solidFill>
                <a:latin typeface="Verdana" pitchFamily="34" charset="0"/>
                <a:ea typeface="宋体" pitchFamily="2" charset="-122"/>
                <a:cs typeface="宋体" pitchFamily="2" charset="-122"/>
              </a:rPr>
              <a:t>for</a:t>
            </a:r>
          </a:p>
          <a:p>
            <a:pPr lvl="1" indent="-457200" eaLnBrk="0" hangingPunct="0"/>
            <a:r>
              <a:rPr lang="zh-CN" altLang="zh-CN" sz="1200" dirty="0">
                <a:solidFill>
                  <a:srgbClr val="000000"/>
                </a:solidFill>
                <a:latin typeface="Verdana" pitchFamily="34" charset="0"/>
                <a:ea typeface="宋体" pitchFamily="2" charset="-122"/>
                <a:cs typeface="宋体" pitchFamily="2" charset="-122"/>
              </a:rPr>
              <a:t>（可选） 向每个由 in 表达式返回的项目捆绑一个变量</a:t>
            </a:r>
          </a:p>
          <a:p>
            <a:pPr lvl="0" eaLnBrk="0" hangingPunct="0"/>
            <a:r>
              <a:rPr lang="zh-CN" altLang="zh-CN" sz="1200" b="1" dirty="0">
                <a:solidFill>
                  <a:srgbClr val="0479A7"/>
                </a:solidFill>
                <a:latin typeface="Verdana" pitchFamily="34" charset="0"/>
                <a:ea typeface="宋体" pitchFamily="2" charset="-122"/>
                <a:cs typeface="宋体" pitchFamily="2" charset="-122"/>
              </a:rPr>
              <a:t>let</a:t>
            </a:r>
          </a:p>
          <a:p>
            <a:pPr lvl="1" indent="-457200" eaLnBrk="0" hangingPunct="0"/>
            <a:r>
              <a:rPr lang="zh-CN" altLang="zh-CN" sz="1200" dirty="0">
                <a:solidFill>
                  <a:srgbClr val="000000"/>
                </a:solidFill>
                <a:latin typeface="Verdana" pitchFamily="34" charset="0"/>
                <a:ea typeface="宋体" pitchFamily="2" charset="-122"/>
                <a:cs typeface="宋体" pitchFamily="2" charset="-122"/>
              </a:rPr>
              <a:t>（可选）</a:t>
            </a:r>
          </a:p>
          <a:p>
            <a:pPr lvl="0" eaLnBrk="0" hangingPunct="0"/>
            <a:r>
              <a:rPr lang="zh-CN" altLang="zh-CN" sz="1200" b="1" dirty="0">
                <a:solidFill>
                  <a:srgbClr val="0479A7"/>
                </a:solidFill>
                <a:latin typeface="Verdana" pitchFamily="34" charset="0"/>
                <a:ea typeface="宋体" pitchFamily="2" charset="-122"/>
                <a:cs typeface="宋体" pitchFamily="2" charset="-122"/>
              </a:rPr>
              <a:t>where</a:t>
            </a:r>
          </a:p>
          <a:p>
            <a:pPr lvl="1" indent="-457200" eaLnBrk="0" hangingPunct="0"/>
            <a:r>
              <a:rPr lang="zh-CN" altLang="zh-CN" sz="1200" dirty="0">
                <a:solidFill>
                  <a:srgbClr val="000000"/>
                </a:solidFill>
                <a:latin typeface="Verdana" pitchFamily="34" charset="0"/>
                <a:ea typeface="宋体" pitchFamily="2" charset="-122"/>
                <a:cs typeface="宋体" pitchFamily="2" charset="-122"/>
              </a:rPr>
              <a:t>（可选） 设定一个条件</a:t>
            </a:r>
          </a:p>
          <a:p>
            <a:pPr lvl="0" eaLnBrk="0" hangingPunct="0"/>
            <a:r>
              <a:rPr lang="zh-CN" altLang="zh-CN" sz="1200" b="1" dirty="0">
                <a:solidFill>
                  <a:srgbClr val="0479A7"/>
                </a:solidFill>
                <a:latin typeface="Verdana" pitchFamily="34" charset="0"/>
                <a:ea typeface="宋体" pitchFamily="2" charset="-122"/>
                <a:cs typeface="宋体" pitchFamily="2" charset="-122"/>
              </a:rPr>
              <a:t>order by</a:t>
            </a:r>
          </a:p>
          <a:p>
            <a:pPr lvl="1" indent="-457200" eaLnBrk="0" hangingPunct="0"/>
            <a:r>
              <a:rPr lang="zh-CN" altLang="zh-CN" sz="1200" dirty="0">
                <a:solidFill>
                  <a:srgbClr val="000000"/>
                </a:solidFill>
                <a:latin typeface="Verdana" pitchFamily="34" charset="0"/>
                <a:ea typeface="宋体" pitchFamily="2" charset="-122"/>
                <a:cs typeface="宋体" pitchFamily="2" charset="-122"/>
              </a:rPr>
              <a:t>（可选） 设定结果的排列顺序</a:t>
            </a:r>
          </a:p>
          <a:p>
            <a:pPr lvl="0" eaLnBrk="0" hangingPunct="0"/>
            <a:r>
              <a:rPr lang="zh-CN" altLang="zh-CN" sz="1200" b="1" dirty="0">
                <a:solidFill>
                  <a:srgbClr val="0479A7"/>
                </a:solidFill>
                <a:latin typeface="Verdana" pitchFamily="34" charset="0"/>
                <a:ea typeface="宋体" pitchFamily="2" charset="-122"/>
                <a:cs typeface="宋体" pitchFamily="2" charset="-122"/>
              </a:rPr>
              <a:t>return</a:t>
            </a:r>
          </a:p>
          <a:p>
            <a:pPr lvl="1" indent="-457200" eaLnBrk="0" hangingPunct="0"/>
            <a:r>
              <a:rPr lang="zh-CN" altLang="zh-CN" sz="1200" dirty="0">
                <a:solidFill>
                  <a:srgbClr val="000000"/>
                </a:solidFill>
                <a:latin typeface="Verdana" pitchFamily="34" charset="0"/>
                <a:ea typeface="宋体" pitchFamily="2" charset="-122"/>
                <a:cs typeface="宋体" pitchFamily="2" charset="-122"/>
              </a:rPr>
              <a:t>规定在结果中返回的内容</a:t>
            </a:r>
          </a:p>
        </p:txBody>
      </p:sp>
    </p:spTree>
    <p:extLst>
      <p:ext uri="{BB962C8B-B14F-4D97-AF65-F5344CB8AC3E}">
        <p14:creationId xmlns:p14="http://schemas.microsoft.com/office/powerpoint/2010/main" val="285722062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to="" calcmode="lin" valueType="num">
                                      <p:cBhvr>
                                        <p:cTn id="7" dur="1" fill="hold"/>
                                        <p:tgtEl>
                                          <p:spTgt spid="86"/>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nvGrpSpPr>
          <p:cNvPr id="86" name="组合 27"/>
          <p:cNvGrpSpPr>
            <a:grpSpLocks/>
          </p:cNvGrpSpPr>
          <p:nvPr/>
        </p:nvGrpSpPr>
        <p:grpSpPr bwMode="auto">
          <a:xfrm>
            <a:off x="268446" y="925091"/>
            <a:ext cx="3871506" cy="646331"/>
            <a:chOff x="0" y="0"/>
            <a:chExt cx="5093369" cy="646253"/>
          </a:xfrm>
        </p:grpSpPr>
        <p:sp>
          <p:nvSpPr>
            <p:cNvPr id="88" name="TextBox 11"/>
            <p:cNvSpPr>
              <a:spLocks noChangeArrowheads="1"/>
            </p:cNvSpPr>
            <p:nvPr/>
          </p:nvSpPr>
          <p:spPr bwMode="auto">
            <a:xfrm flipH="1">
              <a:off x="575513" y="134475"/>
              <a:ext cx="4517856" cy="4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algn="just">
                <a:buFont typeface="Arial" pitchFamily="34" charset="0"/>
                <a:buNone/>
              </a:pPr>
              <a:r>
                <a:rPr lang="en-US" altLang="zh-CN" sz="2400" b="1" dirty="0">
                  <a:solidFill>
                    <a:srgbClr val="3F3F3F"/>
                  </a:solidFill>
                  <a:latin typeface="黑体" panose="02010609060101010101" pitchFamily="49" charset="-122"/>
                  <a:ea typeface="黑体" panose="02010609060101010101" pitchFamily="49" charset="-122"/>
                  <a:sym typeface="微软雅黑" pitchFamily="34" charset="-122"/>
                </a:rPr>
                <a:t>XQuery </a:t>
              </a:r>
              <a:r>
                <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rPr>
                <a:t>选择和过滤</a:t>
              </a:r>
            </a:p>
          </p:txBody>
        </p:sp>
        <p:sp>
          <p:nvSpPr>
            <p:cNvPr id="91" name="TextBox 32"/>
            <p:cNvSpPr>
              <a:spLocks noChangeArrowheads="1"/>
            </p:cNvSpPr>
            <p:nvPr/>
          </p:nvSpPr>
          <p:spPr bwMode="auto">
            <a:xfrm>
              <a:off x="0" y="0"/>
              <a:ext cx="597245" cy="646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itchFamily="34" charset="0"/>
                <a:buNone/>
              </a:pPr>
              <a:r>
                <a:rPr lang="en-US" altLang="zh-CN" sz="3600" dirty="0" smtClean="0">
                  <a:solidFill>
                    <a:srgbClr val="F49022"/>
                  </a:solidFill>
                  <a:latin typeface="Dotum" pitchFamily="34" charset="-127"/>
                  <a:ea typeface="Dotum" pitchFamily="34" charset="-127"/>
                  <a:sym typeface="方正兰亭粗黑_GBK" charset="-122"/>
                </a:rPr>
                <a:t>B</a:t>
              </a:r>
              <a:endParaRPr lang="zh-CN" altLang="en-US" sz="3600" dirty="0">
                <a:solidFill>
                  <a:srgbClr val="F49022"/>
                </a:solidFill>
                <a:latin typeface="Dotum" pitchFamily="34" charset="-127"/>
                <a:ea typeface="Dotum" pitchFamily="34" charset="-127"/>
                <a:sym typeface="方正兰亭粗黑_GBK" charset="-122"/>
              </a:endParaRPr>
            </a:p>
          </p:txBody>
        </p:sp>
        <p:sp>
          <p:nvSpPr>
            <p:cNvPr id="92" name="矩形 33"/>
            <p:cNvSpPr>
              <a:spLocks noChangeArrowheads="1"/>
            </p:cNvSpPr>
            <p:nvPr/>
          </p:nvSpPr>
          <p:spPr bwMode="auto">
            <a:xfrm>
              <a:off x="90144" y="583024"/>
              <a:ext cx="5003225" cy="45713"/>
            </a:xfrm>
            <a:prstGeom prst="rect">
              <a:avLst/>
            </a:prstGeom>
            <a:solidFill>
              <a:srgbClr val="F49022"/>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grpSp>
      <p:sp>
        <p:nvSpPr>
          <p:cNvPr id="33" name="标题 1"/>
          <p:cNvSpPr>
            <a:spLocks noGrp="1"/>
          </p:cNvSpPr>
          <p:nvPr>
            <p:ph type="title"/>
          </p:nvPr>
        </p:nvSpPr>
        <p:spPr>
          <a:xfrm>
            <a:off x="683568" y="162460"/>
            <a:ext cx="2741856" cy="277143"/>
          </a:xfrm>
        </p:spPr>
        <p:txBody>
          <a:bodyPr/>
          <a:lstStyle/>
          <a:p>
            <a:r>
              <a:rPr lang="en-US" altLang="zh-CN" sz="1800" b="1" dirty="0"/>
              <a:t>XQuery</a:t>
            </a:r>
            <a:r>
              <a:rPr lang="zh-CN" altLang="en-US" sz="1800" b="1" dirty="0"/>
              <a:t>使用</a:t>
            </a:r>
          </a:p>
        </p:txBody>
      </p:sp>
      <p:sp>
        <p:nvSpPr>
          <p:cNvPr id="2" name="矩形 1"/>
          <p:cNvSpPr/>
          <p:nvPr/>
        </p:nvSpPr>
        <p:spPr>
          <a:xfrm>
            <a:off x="453608" y="1707654"/>
            <a:ext cx="8582888" cy="1569660"/>
          </a:xfrm>
          <a:prstGeom prst="rect">
            <a:avLst/>
          </a:prstGeom>
        </p:spPr>
        <p:txBody>
          <a:bodyPr wrap="square">
            <a:spAutoFit/>
          </a:bodyPr>
          <a:lstStyle/>
          <a:p>
            <a:r>
              <a:rPr lang="en-US" altLang="zh-CN" sz="2400" b="1" dirty="0"/>
              <a:t>for </a:t>
            </a:r>
            <a:r>
              <a:rPr lang="zh-CN" altLang="en-US" sz="2400" b="1" dirty="0"/>
              <a:t>语句</a:t>
            </a:r>
          </a:p>
          <a:p>
            <a:r>
              <a:rPr lang="en-US" altLang="zh-CN" sz="2400" dirty="0" smtClean="0"/>
              <a:t>For </a:t>
            </a:r>
            <a:r>
              <a:rPr lang="zh-CN" altLang="en-US" sz="2400" dirty="0"/>
              <a:t>语句可将变量捆绑到由 </a:t>
            </a:r>
            <a:r>
              <a:rPr lang="en-US" altLang="zh-CN" sz="2400" dirty="0"/>
              <a:t>in </a:t>
            </a:r>
            <a:r>
              <a:rPr lang="zh-CN" altLang="en-US" sz="2400" dirty="0"/>
              <a:t>表达式返回的每个项目。</a:t>
            </a:r>
            <a:r>
              <a:rPr lang="en-US" altLang="zh-CN" sz="2400" dirty="0"/>
              <a:t>for </a:t>
            </a:r>
            <a:r>
              <a:rPr lang="zh-CN" altLang="en-US" sz="2400" dirty="0"/>
              <a:t>语句可产生迭代。在同一个 </a:t>
            </a:r>
            <a:r>
              <a:rPr lang="en-US" altLang="zh-CN" sz="2400" dirty="0"/>
              <a:t>FLWOR </a:t>
            </a:r>
            <a:r>
              <a:rPr lang="zh-CN" altLang="en-US" sz="2400" dirty="0"/>
              <a:t>表达式中可存在多重 </a:t>
            </a:r>
            <a:r>
              <a:rPr lang="en-US" altLang="zh-CN" sz="2400" dirty="0"/>
              <a:t>for </a:t>
            </a:r>
            <a:r>
              <a:rPr lang="zh-CN" altLang="en-US" sz="2400" dirty="0"/>
              <a:t>语句。</a:t>
            </a:r>
          </a:p>
          <a:p>
            <a:pPr marL="457200" indent="-457200">
              <a:buFontTx/>
              <a:buAutoNum type="arabicPeriod"/>
            </a:pPr>
            <a:endParaRPr lang="zh-CN" altLang="en-US" sz="2400" b="1" dirty="0">
              <a:solidFill>
                <a:prstClr val="black"/>
              </a:solidFill>
            </a:endParaRPr>
          </a:p>
        </p:txBody>
      </p:sp>
      <p:pic>
        <p:nvPicPr>
          <p:cNvPr id="11265" name="Picture 1" descr="C:\Users\huac\AppData\Roaming\Tencent\Users\8573748\QQ\WinTemp\RichOle\]5X6`VDJP]RLZ(]~~~`V)IU.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262" y="3507854"/>
            <a:ext cx="3286953" cy="576064"/>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接箭头连接符 3"/>
          <p:cNvCxnSpPr>
            <a:stCxn id="11265" idx="3"/>
            <a:endCxn id="11267" idx="1"/>
          </p:cNvCxnSpPr>
          <p:nvPr/>
        </p:nvCxnSpPr>
        <p:spPr>
          <a:xfrm>
            <a:off x="3848215" y="3795886"/>
            <a:ext cx="89683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1267" name="Picture 3" descr="C:\Users\huac\AppData\Roaming\Tencent\Users\8573748\QQ\WinTemp\RichOle\)@O@J}J30DG)IHO$}Z5(@~F.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5052" y="3211492"/>
            <a:ext cx="1800200" cy="1168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044855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to="" calcmode="lin" valueType="num">
                                      <p:cBhvr>
                                        <p:cTn id="7" dur="1" fill="hold"/>
                                        <p:tgtEl>
                                          <p:spTgt spid="86"/>
                                        </p:tgtEl>
                                        <p:attrNameLst>
                                          <p:attrName>style.visibility</p:attrName>
                                        </p:attrNameLst>
                                      </p:cBhvr>
                                    </p:anim>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nvGrpSpPr>
          <p:cNvPr id="86" name="组合 27"/>
          <p:cNvGrpSpPr>
            <a:grpSpLocks/>
          </p:cNvGrpSpPr>
          <p:nvPr/>
        </p:nvGrpSpPr>
        <p:grpSpPr bwMode="auto">
          <a:xfrm>
            <a:off x="268446" y="925091"/>
            <a:ext cx="3871506" cy="646331"/>
            <a:chOff x="0" y="0"/>
            <a:chExt cx="5093369" cy="646253"/>
          </a:xfrm>
        </p:grpSpPr>
        <p:sp>
          <p:nvSpPr>
            <p:cNvPr id="88" name="TextBox 11"/>
            <p:cNvSpPr>
              <a:spLocks noChangeArrowheads="1"/>
            </p:cNvSpPr>
            <p:nvPr/>
          </p:nvSpPr>
          <p:spPr bwMode="auto">
            <a:xfrm flipH="1">
              <a:off x="575513" y="134475"/>
              <a:ext cx="4517856" cy="4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algn="just">
                <a:buFont typeface="Arial" pitchFamily="34" charset="0"/>
                <a:buNone/>
              </a:pPr>
              <a:r>
                <a:rPr lang="en-US" altLang="zh-CN" sz="2400" b="1" dirty="0">
                  <a:solidFill>
                    <a:srgbClr val="3F3F3F"/>
                  </a:solidFill>
                  <a:latin typeface="黑体" panose="02010609060101010101" pitchFamily="49" charset="-122"/>
                  <a:ea typeface="黑体" panose="02010609060101010101" pitchFamily="49" charset="-122"/>
                  <a:sym typeface="微软雅黑" pitchFamily="34" charset="-122"/>
                </a:rPr>
                <a:t>XQuery </a:t>
              </a:r>
              <a:r>
                <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rPr>
                <a:t>选择和过滤</a:t>
              </a:r>
            </a:p>
          </p:txBody>
        </p:sp>
        <p:sp>
          <p:nvSpPr>
            <p:cNvPr id="91" name="TextBox 32"/>
            <p:cNvSpPr>
              <a:spLocks noChangeArrowheads="1"/>
            </p:cNvSpPr>
            <p:nvPr/>
          </p:nvSpPr>
          <p:spPr bwMode="auto">
            <a:xfrm>
              <a:off x="0" y="0"/>
              <a:ext cx="597245" cy="646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itchFamily="34" charset="0"/>
                <a:buNone/>
              </a:pPr>
              <a:r>
                <a:rPr lang="en-US" altLang="zh-CN" sz="3600" dirty="0" smtClean="0">
                  <a:solidFill>
                    <a:srgbClr val="F49022"/>
                  </a:solidFill>
                  <a:latin typeface="Dotum" pitchFamily="34" charset="-127"/>
                  <a:ea typeface="Dotum" pitchFamily="34" charset="-127"/>
                  <a:sym typeface="方正兰亭粗黑_GBK" charset="-122"/>
                </a:rPr>
                <a:t>B</a:t>
              </a:r>
              <a:endParaRPr lang="zh-CN" altLang="en-US" sz="3600" dirty="0">
                <a:solidFill>
                  <a:srgbClr val="F49022"/>
                </a:solidFill>
                <a:latin typeface="Dotum" pitchFamily="34" charset="-127"/>
                <a:ea typeface="Dotum" pitchFamily="34" charset="-127"/>
                <a:sym typeface="方正兰亭粗黑_GBK" charset="-122"/>
              </a:endParaRPr>
            </a:p>
          </p:txBody>
        </p:sp>
        <p:sp>
          <p:nvSpPr>
            <p:cNvPr id="92" name="矩形 33"/>
            <p:cNvSpPr>
              <a:spLocks noChangeArrowheads="1"/>
            </p:cNvSpPr>
            <p:nvPr/>
          </p:nvSpPr>
          <p:spPr bwMode="auto">
            <a:xfrm>
              <a:off x="90144" y="583024"/>
              <a:ext cx="5003225" cy="45713"/>
            </a:xfrm>
            <a:prstGeom prst="rect">
              <a:avLst/>
            </a:prstGeom>
            <a:solidFill>
              <a:srgbClr val="F49022"/>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grpSp>
      <p:sp>
        <p:nvSpPr>
          <p:cNvPr id="33" name="标题 1"/>
          <p:cNvSpPr>
            <a:spLocks noGrp="1"/>
          </p:cNvSpPr>
          <p:nvPr>
            <p:ph type="title"/>
          </p:nvPr>
        </p:nvSpPr>
        <p:spPr>
          <a:xfrm>
            <a:off x="683568" y="162460"/>
            <a:ext cx="2741856" cy="277143"/>
          </a:xfrm>
        </p:spPr>
        <p:txBody>
          <a:bodyPr/>
          <a:lstStyle/>
          <a:p>
            <a:r>
              <a:rPr lang="en-US" altLang="zh-CN" sz="1800" b="1" dirty="0"/>
              <a:t>XQuery</a:t>
            </a:r>
            <a:r>
              <a:rPr lang="zh-CN" altLang="en-US" sz="1800" b="1" dirty="0"/>
              <a:t>使用</a:t>
            </a:r>
          </a:p>
        </p:txBody>
      </p:sp>
      <p:sp>
        <p:nvSpPr>
          <p:cNvPr id="2" name="矩形 1"/>
          <p:cNvSpPr/>
          <p:nvPr/>
        </p:nvSpPr>
        <p:spPr>
          <a:xfrm>
            <a:off x="453608" y="1707654"/>
            <a:ext cx="8582888" cy="1200329"/>
          </a:xfrm>
          <a:prstGeom prst="rect">
            <a:avLst/>
          </a:prstGeom>
        </p:spPr>
        <p:txBody>
          <a:bodyPr wrap="square">
            <a:spAutoFit/>
          </a:bodyPr>
          <a:lstStyle/>
          <a:p>
            <a:r>
              <a:rPr lang="en-US" altLang="zh-CN" sz="2400" b="1" dirty="0"/>
              <a:t>let </a:t>
            </a:r>
            <a:r>
              <a:rPr lang="zh-CN" altLang="en-US" sz="2400" b="1" dirty="0" smtClean="0"/>
              <a:t>语句：</a:t>
            </a:r>
            <a:r>
              <a:rPr lang="en-US" altLang="zh-CN" sz="2400" dirty="0"/>
              <a:t>let </a:t>
            </a:r>
            <a:r>
              <a:rPr lang="zh-CN" altLang="en-US" sz="2400" dirty="0"/>
              <a:t>语句可完成变量分配，并可避免多次重复相同的表达式。</a:t>
            </a:r>
            <a:r>
              <a:rPr lang="en-US" altLang="zh-CN" sz="2400" dirty="0"/>
              <a:t>let </a:t>
            </a:r>
            <a:r>
              <a:rPr lang="zh-CN" altLang="en-US" sz="2400" dirty="0"/>
              <a:t>语句不会导致迭代</a:t>
            </a:r>
            <a:r>
              <a:rPr lang="zh-CN" altLang="en-US" sz="2400" dirty="0" smtClean="0"/>
              <a:t>。</a:t>
            </a:r>
          </a:p>
          <a:p>
            <a:pPr marL="457200" indent="-457200">
              <a:buFontTx/>
              <a:buAutoNum type="arabicPeriod"/>
            </a:pPr>
            <a:endParaRPr lang="zh-CN" altLang="en-US" sz="2400" b="1" dirty="0">
              <a:solidFill>
                <a:prstClr val="black"/>
              </a:solidFill>
            </a:endParaRPr>
          </a:p>
        </p:txBody>
      </p:sp>
      <p:cxnSp>
        <p:nvCxnSpPr>
          <p:cNvPr id="4" name="直接箭头连接符 3"/>
          <p:cNvCxnSpPr/>
          <p:nvPr/>
        </p:nvCxnSpPr>
        <p:spPr>
          <a:xfrm flipV="1">
            <a:off x="3405045" y="3750741"/>
            <a:ext cx="1022939"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2289" name="Picture 1" descr="C:\Users\huac\AppData\Roaming\Tencent\Users\8573748\QQ\WinTemp\RichOle\AQ4I12K%U8SZL7H{4GP0KL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2337" y="3536429"/>
            <a:ext cx="2463599" cy="592845"/>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C:\Users\huac\AppData\Roaming\Tencent\Users\8573748\QQ\WinTemp\RichOle\)1VY`)JA(8K{[VG}[OXJG@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984" y="3579863"/>
            <a:ext cx="3442984" cy="549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27041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to="" calcmode="lin" valueType="num">
                                      <p:cBhvr>
                                        <p:cTn id="7" dur="1" fill="hold"/>
                                        <p:tgtEl>
                                          <p:spTgt spid="86"/>
                                        </p:tgtEl>
                                        <p:attrNameLst>
                                          <p:attrName>style.visibility</p:attrName>
                                        </p:attrNameLst>
                                      </p:cBhvr>
                                    </p:anim>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2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nvGrpSpPr>
          <p:cNvPr id="86" name="组合 27"/>
          <p:cNvGrpSpPr>
            <a:grpSpLocks/>
          </p:cNvGrpSpPr>
          <p:nvPr/>
        </p:nvGrpSpPr>
        <p:grpSpPr bwMode="auto">
          <a:xfrm>
            <a:off x="268446" y="925091"/>
            <a:ext cx="3871506" cy="646331"/>
            <a:chOff x="0" y="0"/>
            <a:chExt cx="5093369" cy="646253"/>
          </a:xfrm>
        </p:grpSpPr>
        <p:sp>
          <p:nvSpPr>
            <p:cNvPr id="88" name="TextBox 11"/>
            <p:cNvSpPr>
              <a:spLocks noChangeArrowheads="1"/>
            </p:cNvSpPr>
            <p:nvPr/>
          </p:nvSpPr>
          <p:spPr bwMode="auto">
            <a:xfrm flipH="1">
              <a:off x="575513" y="134475"/>
              <a:ext cx="4517856" cy="4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algn="just">
                <a:buFont typeface="Arial" pitchFamily="34" charset="0"/>
                <a:buNone/>
              </a:pPr>
              <a:r>
                <a:rPr lang="en-US" altLang="zh-CN" sz="2400" b="1" dirty="0">
                  <a:solidFill>
                    <a:srgbClr val="3F3F3F"/>
                  </a:solidFill>
                  <a:latin typeface="黑体" panose="02010609060101010101" pitchFamily="49" charset="-122"/>
                  <a:ea typeface="黑体" panose="02010609060101010101" pitchFamily="49" charset="-122"/>
                  <a:sym typeface="微软雅黑" pitchFamily="34" charset="-122"/>
                </a:rPr>
                <a:t>XQuery </a:t>
              </a:r>
              <a:r>
                <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rPr>
                <a:t>选择和过滤</a:t>
              </a:r>
            </a:p>
          </p:txBody>
        </p:sp>
        <p:sp>
          <p:nvSpPr>
            <p:cNvPr id="91" name="TextBox 32"/>
            <p:cNvSpPr>
              <a:spLocks noChangeArrowheads="1"/>
            </p:cNvSpPr>
            <p:nvPr/>
          </p:nvSpPr>
          <p:spPr bwMode="auto">
            <a:xfrm>
              <a:off x="0" y="0"/>
              <a:ext cx="597245" cy="646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itchFamily="34" charset="0"/>
                <a:buNone/>
              </a:pPr>
              <a:r>
                <a:rPr lang="en-US" altLang="zh-CN" sz="3600" dirty="0" smtClean="0">
                  <a:solidFill>
                    <a:srgbClr val="F49022"/>
                  </a:solidFill>
                  <a:latin typeface="Dotum" pitchFamily="34" charset="-127"/>
                  <a:ea typeface="Dotum" pitchFamily="34" charset="-127"/>
                  <a:sym typeface="方正兰亭粗黑_GBK" charset="-122"/>
                </a:rPr>
                <a:t>B</a:t>
              </a:r>
              <a:endParaRPr lang="zh-CN" altLang="en-US" sz="3600" dirty="0">
                <a:solidFill>
                  <a:srgbClr val="F49022"/>
                </a:solidFill>
                <a:latin typeface="Dotum" pitchFamily="34" charset="-127"/>
                <a:ea typeface="Dotum" pitchFamily="34" charset="-127"/>
                <a:sym typeface="方正兰亭粗黑_GBK" charset="-122"/>
              </a:endParaRPr>
            </a:p>
          </p:txBody>
        </p:sp>
        <p:sp>
          <p:nvSpPr>
            <p:cNvPr id="92" name="矩形 33"/>
            <p:cNvSpPr>
              <a:spLocks noChangeArrowheads="1"/>
            </p:cNvSpPr>
            <p:nvPr/>
          </p:nvSpPr>
          <p:spPr bwMode="auto">
            <a:xfrm>
              <a:off x="90144" y="583024"/>
              <a:ext cx="5003225" cy="45713"/>
            </a:xfrm>
            <a:prstGeom prst="rect">
              <a:avLst/>
            </a:prstGeom>
            <a:solidFill>
              <a:srgbClr val="F49022"/>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grpSp>
      <p:sp>
        <p:nvSpPr>
          <p:cNvPr id="33" name="标题 1"/>
          <p:cNvSpPr>
            <a:spLocks noGrp="1"/>
          </p:cNvSpPr>
          <p:nvPr>
            <p:ph type="title"/>
          </p:nvPr>
        </p:nvSpPr>
        <p:spPr>
          <a:xfrm>
            <a:off x="683568" y="162460"/>
            <a:ext cx="2741856" cy="277143"/>
          </a:xfrm>
        </p:spPr>
        <p:txBody>
          <a:bodyPr/>
          <a:lstStyle/>
          <a:p>
            <a:r>
              <a:rPr lang="en-US" altLang="zh-CN" sz="1800" b="1" dirty="0"/>
              <a:t>XQuery</a:t>
            </a:r>
            <a:r>
              <a:rPr lang="zh-CN" altLang="en-US" sz="1800" b="1" dirty="0"/>
              <a:t>使用</a:t>
            </a:r>
          </a:p>
        </p:txBody>
      </p:sp>
      <p:sp>
        <p:nvSpPr>
          <p:cNvPr id="2" name="矩形 1"/>
          <p:cNvSpPr/>
          <p:nvPr/>
        </p:nvSpPr>
        <p:spPr>
          <a:xfrm>
            <a:off x="453608" y="1707654"/>
            <a:ext cx="8582888" cy="1200329"/>
          </a:xfrm>
          <a:prstGeom prst="rect">
            <a:avLst/>
          </a:prstGeom>
        </p:spPr>
        <p:txBody>
          <a:bodyPr wrap="square">
            <a:spAutoFit/>
          </a:bodyPr>
          <a:lstStyle/>
          <a:p>
            <a:r>
              <a:rPr lang="en-US" altLang="zh-CN" sz="2400" b="1" dirty="0"/>
              <a:t>where </a:t>
            </a:r>
            <a:r>
              <a:rPr lang="zh-CN" altLang="en-US" sz="2400" b="1" dirty="0" smtClean="0"/>
              <a:t>语句</a:t>
            </a:r>
            <a:r>
              <a:rPr lang="zh-CN" altLang="en-US" sz="2400" b="1" dirty="0" smtClean="0">
                <a:solidFill>
                  <a:prstClr val="black"/>
                </a:solidFill>
              </a:rPr>
              <a:t>：</a:t>
            </a:r>
            <a:r>
              <a:rPr lang="en-US" altLang="zh-CN" sz="2400" dirty="0">
                <a:solidFill>
                  <a:prstClr val="black"/>
                </a:solidFill>
              </a:rPr>
              <a:t>where </a:t>
            </a:r>
            <a:r>
              <a:rPr lang="zh-CN" altLang="en-US" sz="2400" dirty="0">
                <a:solidFill>
                  <a:prstClr val="black"/>
                </a:solidFill>
              </a:rPr>
              <a:t>语句用于为结果设定一个或多个条件（</a:t>
            </a:r>
            <a:r>
              <a:rPr lang="en-US" altLang="zh-CN" sz="2400" dirty="0">
                <a:solidFill>
                  <a:prstClr val="black"/>
                </a:solidFill>
              </a:rPr>
              <a:t>criteria</a:t>
            </a:r>
            <a:r>
              <a:rPr lang="zh-CN" altLang="en-US" sz="2400" dirty="0">
                <a:solidFill>
                  <a:prstClr val="black"/>
                </a:solidFill>
              </a:rPr>
              <a:t>）</a:t>
            </a:r>
            <a:r>
              <a:rPr lang="zh-CN" altLang="en-US" sz="2400" dirty="0" smtClean="0">
                <a:solidFill>
                  <a:prstClr val="black"/>
                </a:solidFill>
              </a:rPr>
              <a:t>。</a:t>
            </a:r>
          </a:p>
          <a:p>
            <a:pPr marL="457200" indent="-457200">
              <a:buFontTx/>
              <a:buAutoNum type="arabicPeriod"/>
            </a:pPr>
            <a:endParaRPr lang="zh-CN" altLang="en-US" sz="2400" b="1" dirty="0">
              <a:solidFill>
                <a:prstClr val="black"/>
              </a:solidFill>
            </a:endParaRPr>
          </a:p>
        </p:txBody>
      </p:sp>
      <p:pic>
        <p:nvPicPr>
          <p:cNvPr id="13313" name="Picture 1" descr="C:\Users\huac\AppData\Roaming\Tencent\Users\8573748\QQ\WinTemp\RichOle\}(NFIK$ZKYDH106UP@ZK7%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147" y="3243508"/>
            <a:ext cx="6707609" cy="682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403046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to="" calcmode="lin" valueType="num">
                                      <p:cBhvr>
                                        <p:cTn id="7" dur="1" fill="hold"/>
                                        <p:tgtEl>
                                          <p:spTgt spid="86"/>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标题 20"/>
          <p:cNvSpPr>
            <a:spLocks noGrp="1"/>
          </p:cNvSpPr>
          <p:nvPr>
            <p:ph type="title"/>
          </p:nvPr>
        </p:nvSpPr>
        <p:spPr>
          <a:xfrm>
            <a:off x="715468" y="156957"/>
            <a:ext cx="2741856" cy="277143"/>
          </a:xfrm>
        </p:spPr>
        <p:txBody>
          <a:bodyPr/>
          <a:lstStyle/>
          <a:p>
            <a:r>
              <a:rPr lang="zh-CN" altLang="en-US" sz="1800" b="1" dirty="0" smtClean="0"/>
              <a:t>研究背景</a:t>
            </a:r>
            <a:r>
              <a:rPr lang="en-US" altLang="zh-CN" sz="1800" b="1" dirty="0" smtClean="0"/>
              <a:t>—</a:t>
            </a:r>
            <a:r>
              <a:rPr lang="zh-CN" altLang="en-US" sz="1800" b="1" dirty="0" smtClean="0"/>
              <a:t>交通问题</a:t>
            </a:r>
            <a:endParaRPr lang="zh-CN" altLang="en-US" sz="1800" b="1" dirty="0"/>
          </a:p>
        </p:txBody>
      </p:sp>
      <p:sp>
        <p:nvSpPr>
          <p:cNvPr id="6" name="KSO_Shape"/>
          <p:cNvSpPr>
            <a:spLocks/>
          </p:cNvSpPr>
          <p:nvPr/>
        </p:nvSpPr>
        <p:spPr bwMode="auto">
          <a:xfrm>
            <a:off x="264319" y="199473"/>
            <a:ext cx="279778" cy="19211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3" name="矩形 2"/>
          <p:cNvSpPr/>
          <p:nvPr/>
        </p:nvSpPr>
        <p:spPr>
          <a:xfrm>
            <a:off x="827584" y="1279089"/>
            <a:ext cx="7488832" cy="2246769"/>
          </a:xfrm>
          <a:prstGeom prst="rect">
            <a:avLst/>
          </a:prstGeom>
        </p:spPr>
        <p:txBody>
          <a:bodyPr wrap="square">
            <a:spAutoFit/>
          </a:bodyPr>
          <a:lstStyle/>
          <a:p>
            <a:r>
              <a:rPr lang="zh-CN" altLang="en-US" sz="2800" dirty="0" smtClean="0">
                <a:solidFill>
                  <a:prstClr val="black"/>
                </a:solidFill>
                <a:latin typeface="黑体" panose="02010609060101010101" pitchFamily="49" charset="-122"/>
                <a:ea typeface="黑体" panose="02010609060101010101" pitchFamily="49" charset="-122"/>
              </a:rPr>
              <a:t>    众所周知</a:t>
            </a:r>
            <a:r>
              <a:rPr lang="en-US" altLang="zh-CN" sz="2800" dirty="0" smtClean="0">
                <a:solidFill>
                  <a:prstClr val="black"/>
                </a:solidFill>
                <a:latin typeface="黑体" panose="02010609060101010101" pitchFamily="49" charset="-122"/>
                <a:ea typeface="黑体" panose="02010609060101010101" pitchFamily="49" charset="-122"/>
              </a:rPr>
              <a:t>,</a:t>
            </a:r>
            <a:r>
              <a:rPr lang="zh-CN" altLang="en-US" sz="2800" dirty="0" smtClean="0">
                <a:solidFill>
                  <a:prstClr val="black"/>
                </a:solidFill>
                <a:latin typeface="黑体" panose="02010609060101010101" pitchFamily="49" charset="-122"/>
                <a:ea typeface="黑体" panose="02010609060101010101" pitchFamily="49" charset="-122"/>
              </a:rPr>
              <a:t>混合交通</a:t>
            </a:r>
            <a:r>
              <a:rPr lang="zh-CN" altLang="en-US" sz="2800" dirty="0">
                <a:solidFill>
                  <a:prstClr val="black"/>
                </a:solidFill>
                <a:latin typeface="黑体" panose="02010609060101010101" pitchFamily="49" charset="-122"/>
                <a:ea typeface="黑体" panose="02010609060101010101" pitchFamily="49" charset="-122"/>
              </a:rPr>
              <a:t>流是我国城市交通的</a:t>
            </a:r>
            <a:r>
              <a:rPr lang="zh-CN" altLang="en-US" sz="2800" dirty="0" smtClean="0">
                <a:solidFill>
                  <a:prstClr val="black"/>
                </a:solidFill>
                <a:latin typeface="黑体" panose="02010609060101010101" pitchFamily="49" charset="-122"/>
                <a:ea typeface="黑体" panose="02010609060101010101" pitchFamily="49" charset="-122"/>
              </a:rPr>
              <a:t>基本特征</a:t>
            </a:r>
            <a:r>
              <a:rPr lang="en-US" altLang="zh-CN" sz="2800" dirty="0" smtClean="0">
                <a:solidFill>
                  <a:prstClr val="black"/>
                </a:solidFill>
                <a:latin typeface="黑体" panose="02010609060101010101" pitchFamily="49" charset="-122"/>
                <a:ea typeface="黑体" panose="02010609060101010101" pitchFamily="49" charset="-122"/>
              </a:rPr>
              <a:t>,</a:t>
            </a:r>
            <a:r>
              <a:rPr lang="zh-CN" altLang="en-US" sz="2800" dirty="0" smtClean="0">
                <a:solidFill>
                  <a:prstClr val="black"/>
                </a:solidFill>
                <a:latin typeface="黑体" panose="02010609060101010101" pitchFamily="49" charset="-122"/>
                <a:ea typeface="黑体" panose="02010609060101010101" pitchFamily="49" charset="-122"/>
              </a:rPr>
              <a:t>也</a:t>
            </a:r>
            <a:r>
              <a:rPr lang="zh-CN" altLang="en-US" sz="2800" dirty="0">
                <a:solidFill>
                  <a:prstClr val="black"/>
                </a:solidFill>
                <a:latin typeface="黑体" panose="02010609060101010101" pitchFamily="49" charset="-122"/>
                <a:ea typeface="黑体" panose="02010609060101010101" pitchFamily="49" charset="-122"/>
              </a:rPr>
              <a:t>是造成城市交通拥堵的重要原因</a:t>
            </a:r>
            <a:r>
              <a:rPr lang="zh-CN" altLang="en-US" sz="2800" dirty="0" smtClean="0">
                <a:solidFill>
                  <a:prstClr val="black"/>
                </a:solidFill>
                <a:latin typeface="黑体" panose="02010609060101010101" pitchFamily="49" charset="-122"/>
                <a:ea typeface="黑体" panose="02010609060101010101" pitchFamily="49" charset="-122"/>
              </a:rPr>
              <a:t>之一。特别是</a:t>
            </a:r>
            <a:r>
              <a:rPr lang="zh-CN" altLang="en-US" sz="2800" dirty="0">
                <a:solidFill>
                  <a:prstClr val="black"/>
                </a:solidFill>
                <a:latin typeface="黑体" panose="02010609060101010101" pitchFamily="49" charset="-122"/>
                <a:ea typeface="黑体" panose="02010609060101010101" pitchFamily="49" charset="-122"/>
              </a:rPr>
              <a:t>在无信号交叉口</a:t>
            </a:r>
            <a:r>
              <a:rPr lang="en-US" altLang="zh-CN" sz="2800" dirty="0">
                <a:solidFill>
                  <a:prstClr val="black"/>
                </a:solidFill>
                <a:latin typeface="黑体" panose="02010609060101010101" pitchFamily="49" charset="-122"/>
                <a:ea typeface="黑体" panose="02010609060101010101" pitchFamily="49" charset="-122"/>
              </a:rPr>
              <a:t>, </a:t>
            </a:r>
            <a:r>
              <a:rPr lang="zh-CN" altLang="en-US" sz="2800" dirty="0">
                <a:solidFill>
                  <a:prstClr val="black"/>
                </a:solidFill>
                <a:latin typeface="黑体" panose="02010609060101010101" pitchFamily="49" charset="-122"/>
                <a:ea typeface="黑体" panose="02010609060101010101" pitchFamily="49" charset="-122"/>
              </a:rPr>
              <a:t>由于没有交通信号对</a:t>
            </a:r>
            <a:r>
              <a:rPr lang="zh-CN" altLang="en-US" sz="2800" dirty="0" smtClean="0">
                <a:solidFill>
                  <a:prstClr val="black"/>
                </a:solidFill>
                <a:latin typeface="黑体" panose="02010609060101010101" pitchFamily="49" charset="-122"/>
                <a:ea typeface="黑体" panose="02010609060101010101" pitchFamily="49" charset="-122"/>
              </a:rPr>
              <a:t>人和车辆</a:t>
            </a:r>
            <a:r>
              <a:rPr lang="zh-CN" altLang="en-US" sz="2800" dirty="0">
                <a:solidFill>
                  <a:prstClr val="black"/>
                </a:solidFill>
                <a:latin typeface="黑体" panose="02010609060101010101" pitchFamily="49" charset="-122"/>
                <a:ea typeface="黑体" panose="02010609060101010101" pitchFamily="49" charset="-122"/>
              </a:rPr>
              <a:t>进行分离</a:t>
            </a:r>
            <a:r>
              <a:rPr lang="en-US" altLang="zh-CN" sz="2800" dirty="0" smtClean="0">
                <a:solidFill>
                  <a:prstClr val="black"/>
                </a:solidFill>
                <a:latin typeface="黑体" panose="02010609060101010101" pitchFamily="49" charset="-122"/>
                <a:ea typeface="黑体" panose="02010609060101010101" pitchFamily="49" charset="-122"/>
              </a:rPr>
              <a:t>,</a:t>
            </a:r>
            <a:r>
              <a:rPr lang="zh-CN" altLang="en-US" sz="2800" dirty="0" smtClean="0">
                <a:solidFill>
                  <a:prstClr val="black"/>
                </a:solidFill>
                <a:latin typeface="黑体" panose="02010609060101010101" pitchFamily="49" charset="-122"/>
                <a:ea typeface="黑体" panose="02010609060101010101" pitchFamily="49" charset="-122"/>
              </a:rPr>
              <a:t>行人</a:t>
            </a:r>
            <a:r>
              <a:rPr lang="zh-CN" altLang="en-US" sz="2800" dirty="0">
                <a:solidFill>
                  <a:prstClr val="black"/>
                </a:solidFill>
                <a:latin typeface="黑体" panose="02010609060101010101" pitchFamily="49" charset="-122"/>
                <a:ea typeface="黑体" panose="02010609060101010101" pitchFamily="49" charset="-122"/>
              </a:rPr>
              <a:t>与车辆在穿越人行横道时</a:t>
            </a:r>
            <a:r>
              <a:rPr lang="zh-CN" altLang="en-US" sz="2800" dirty="0" smtClean="0">
                <a:solidFill>
                  <a:prstClr val="black"/>
                </a:solidFill>
                <a:latin typeface="黑体" panose="02010609060101010101" pitchFamily="49" charset="-122"/>
                <a:ea typeface="黑体" panose="02010609060101010101" pitchFamily="49" charset="-122"/>
              </a:rPr>
              <a:t>的行为</a:t>
            </a:r>
            <a:r>
              <a:rPr lang="zh-CN" altLang="en-US" sz="2800" dirty="0">
                <a:solidFill>
                  <a:prstClr val="black"/>
                </a:solidFill>
                <a:latin typeface="黑体" panose="02010609060101010101" pitchFamily="49" charset="-122"/>
                <a:ea typeface="黑体" panose="02010609060101010101" pitchFamily="49" charset="-122"/>
              </a:rPr>
              <a:t>冲突尤其具有</a:t>
            </a:r>
            <a:r>
              <a:rPr lang="zh-CN" altLang="en-US" sz="2800" dirty="0" smtClean="0">
                <a:solidFill>
                  <a:prstClr val="black"/>
                </a:solidFill>
                <a:latin typeface="黑体" panose="02010609060101010101" pitchFamily="49" charset="-122"/>
                <a:ea typeface="黑体" panose="02010609060101010101" pitchFamily="49" charset="-122"/>
              </a:rPr>
              <a:t>危险性。</a:t>
            </a:r>
            <a:endParaRPr lang="zh-CN" altLang="en-US" sz="2400" dirty="0">
              <a:solidFill>
                <a:srgbClr val="000000"/>
              </a:solidFill>
              <a:latin typeface="Verdana"/>
            </a:endParaRPr>
          </a:p>
        </p:txBody>
      </p:sp>
    </p:spTree>
    <p:extLst>
      <p:ext uri="{BB962C8B-B14F-4D97-AF65-F5344CB8AC3E}">
        <p14:creationId xmlns:p14="http://schemas.microsoft.com/office/powerpoint/2010/main" val="3239092308"/>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nvGrpSpPr>
          <p:cNvPr id="86" name="组合 27"/>
          <p:cNvGrpSpPr>
            <a:grpSpLocks/>
          </p:cNvGrpSpPr>
          <p:nvPr/>
        </p:nvGrpSpPr>
        <p:grpSpPr bwMode="auto">
          <a:xfrm>
            <a:off x="268446" y="925091"/>
            <a:ext cx="3871506" cy="646331"/>
            <a:chOff x="0" y="0"/>
            <a:chExt cx="5093369" cy="646253"/>
          </a:xfrm>
        </p:grpSpPr>
        <p:sp>
          <p:nvSpPr>
            <p:cNvPr id="88" name="TextBox 11"/>
            <p:cNvSpPr>
              <a:spLocks noChangeArrowheads="1"/>
            </p:cNvSpPr>
            <p:nvPr/>
          </p:nvSpPr>
          <p:spPr bwMode="auto">
            <a:xfrm flipH="1">
              <a:off x="575513" y="134475"/>
              <a:ext cx="4517856" cy="4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algn="just">
                <a:buFont typeface="Arial" pitchFamily="34" charset="0"/>
                <a:buNone/>
              </a:pPr>
              <a:r>
                <a:rPr lang="en-US" altLang="zh-CN" sz="2400" b="1" dirty="0">
                  <a:solidFill>
                    <a:srgbClr val="3F3F3F"/>
                  </a:solidFill>
                  <a:latin typeface="黑体" panose="02010609060101010101" pitchFamily="49" charset="-122"/>
                  <a:ea typeface="黑体" panose="02010609060101010101" pitchFamily="49" charset="-122"/>
                  <a:sym typeface="微软雅黑" pitchFamily="34" charset="-122"/>
                </a:rPr>
                <a:t>XQuery </a:t>
              </a:r>
              <a:r>
                <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rPr>
                <a:t>选择和过滤</a:t>
              </a:r>
            </a:p>
          </p:txBody>
        </p:sp>
        <p:sp>
          <p:nvSpPr>
            <p:cNvPr id="91" name="TextBox 32"/>
            <p:cNvSpPr>
              <a:spLocks noChangeArrowheads="1"/>
            </p:cNvSpPr>
            <p:nvPr/>
          </p:nvSpPr>
          <p:spPr bwMode="auto">
            <a:xfrm>
              <a:off x="0" y="0"/>
              <a:ext cx="597245" cy="646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itchFamily="34" charset="0"/>
                <a:buNone/>
              </a:pPr>
              <a:r>
                <a:rPr lang="en-US" altLang="zh-CN" sz="3600" dirty="0" smtClean="0">
                  <a:solidFill>
                    <a:srgbClr val="F49022"/>
                  </a:solidFill>
                  <a:latin typeface="Dotum" pitchFamily="34" charset="-127"/>
                  <a:ea typeface="Dotum" pitchFamily="34" charset="-127"/>
                  <a:sym typeface="方正兰亭粗黑_GBK" charset="-122"/>
                </a:rPr>
                <a:t>B</a:t>
              </a:r>
              <a:endParaRPr lang="zh-CN" altLang="en-US" sz="3600" dirty="0">
                <a:solidFill>
                  <a:srgbClr val="F49022"/>
                </a:solidFill>
                <a:latin typeface="Dotum" pitchFamily="34" charset="-127"/>
                <a:ea typeface="Dotum" pitchFamily="34" charset="-127"/>
                <a:sym typeface="方正兰亭粗黑_GBK" charset="-122"/>
              </a:endParaRPr>
            </a:p>
          </p:txBody>
        </p:sp>
        <p:sp>
          <p:nvSpPr>
            <p:cNvPr id="92" name="矩形 33"/>
            <p:cNvSpPr>
              <a:spLocks noChangeArrowheads="1"/>
            </p:cNvSpPr>
            <p:nvPr/>
          </p:nvSpPr>
          <p:spPr bwMode="auto">
            <a:xfrm>
              <a:off x="90144" y="583024"/>
              <a:ext cx="5003225" cy="45713"/>
            </a:xfrm>
            <a:prstGeom prst="rect">
              <a:avLst/>
            </a:prstGeom>
            <a:solidFill>
              <a:srgbClr val="F49022"/>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grpSp>
      <p:sp>
        <p:nvSpPr>
          <p:cNvPr id="33" name="标题 1"/>
          <p:cNvSpPr>
            <a:spLocks noGrp="1"/>
          </p:cNvSpPr>
          <p:nvPr>
            <p:ph type="title"/>
          </p:nvPr>
        </p:nvSpPr>
        <p:spPr>
          <a:xfrm>
            <a:off x="683568" y="162460"/>
            <a:ext cx="2741856" cy="277143"/>
          </a:xfrm>
        </p:spPr>
        <p:txBody>
          <a:bodyPr/>
          <a:lstStyle/>
          <a:p>
            <a:r>
              <a:rPr lang="en-US" altLang="zh-CN" sz="1800" b="1" dirty="0"/>
              <a:t>XQuery</a:t>
            </a:r>
            <a:r>
              <a:rPr lang="zh-CN" altLang="en-US" sz="1800" b="1" dirty="0"/>
              <a:t>使用</a:t>
            </a:r>
          </a:p>
        </p:txBody>
      </p:sp>
      <p:sp>
        <p:nvSpPr>
          <p:cNvPr id="2" name="矩形 1"/>
          <p:cNvSpPr/>
          <p:nvPr/>
        </p:nvSpPr>
        <p:spPr>
          <a:xfrm>
            <a:off x="453608" y="1707654"/>
            <a:ext cx="8582888" cy="830997"/>
          </a:xfrm>
          <a:prstGeom prst="rect">
            <a:avLst/>
          </a:prstGeom>
        </p:spPr>
        <p:txBody>
          <a:bodyPr wrap="square">
            <a:spAutoFit/>
          </a:bodyPr>
          <a:lstStyle/>
          <a:p>
            <a:r>
              <a:rPr lang="en-US" altLang="zh-CN" sz="2400" b="1" dirty="0">
                <a:solidFill>
                  <a:prstClr val="black"/>
                </a:solidFill>
              </a:rPr>
              <a:t>order by </a:t>
            </a:r>
            <a:r>
              <a:rPr lang="zh-CN" altLang="en-US" sz="2400" b="1" dirty="0">
                <a:solidFill>
                  <a:prstClr val="black"/>
                </a:solidFill>
              </a:rPr>
              <a:t>语句</a:t>
            </a:r>
            <a:r>
              <a:rPr lang="zh-CN" altLang="en-US" sz="2400" b="1" dirty="0" smtClean="0">
                <a:solidFill>
                  <a:prstClr val="black"/>
                </a:solidFill>
              </a:rPr>
              <a:t>：</a:t>
            </a:r>
            <a:r>
              <a:rPr lang="en-US" altLang="zh-CN" sz="2400" dirty="0"/>
              <a:t>order by </a:t>
            </a:r>
            <a:r>
              <a:rPr lang="zh-CN" altLang="en-US" sz="2400" dirty="0"/>
              <a:t>语句用于规定结果的排序次序</a:t>
            </a:r>
            <a:r>
              <a:rPr lang="zh-CN" altLang="en-US" sz="2400" dirty="0" smtClean="0">
                <a:solidFill>
                  <a:prstClr val="black"/>
                </a:solidFill>
              </a:rPr>
              <a:t>。</a:t>
            </a:r>
          </a:p>
          <a:p>
            <a:pPr marL="457200" indent="-457200">
              <a:buFontTx/>
              <a:buAutoNum type="arabicPeriod"/>
            </a:pPr>
            <a:endParaRPr lang="zh-CN" altLang="en-US" sz="2400" b="1" dirty="0">
              <a:solidFill>
                <a:prstClr val="black"/>
              </a:solidFill>
            </a:endParaRPr>
          </a:p>
        </p:txBody>
      </p:sp>
      <p:cxnSp>
        <p:nvCxnSpPr>
          <p:cNvPr id="4" name="直接箭头连接符 3"/>
          <p:cNvCxnSpPr/>
          <p:nvPr/>
        </p:nvCxnSpPr>
        <p:spPr>
          <a:xfrm flipV="1">
            <a:off x="3621069" y="3750741"/>
            <a:ext cx="1022939"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4337" name="Picture 1" descr="C:\Users\huac\AppData\Roaming\Tencent\Users\8573748\QQ\WinTemp\RichOle\IJ3}C~{$[(FRMZY7~PE3]W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394" y="3416802"/>
            <a:ext cx="3818963" cy="597751"/>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C:\Users\huac\AppData\Roaming\Tencent\Users\8573748\QQ\WinTemp\RichOle\@@VDB%D533J(H_5M$C]}CR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7483" y="3240020"/>
            <a:ext cx="4185636" cy="987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403046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to="" calcmode="lin" valueType="num">
                                      <p:cBhvr>
                                        <p:cTn id="7" dur="1" fill="hold"/>
                                        <p:tgtEl>
                                          <p:spTgt spid="86"/>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nvGrpSpPr>
          <p:cNvPr id="86" name="组合 27"/>
          <p:cNvGrpSpPr>
            <a:grpSpLocks/>
          </p:cNvGrpSpPr>
          <p:nvPr/>
        </p:nvGrpSpPr>
        <p:grpSpPr bwMode="auto">
          <a:xfrm>
            <a:off x="268446" y="925091"/>
            <a:ext cx="3871506" cy="646331"/>
            <a:chOff x="0" y="0"/>
            <a:chExt cx="5093369" cy="646253"/>
          </a:xfrm>
        </p:grpSpPr>
        <p:sp>
          <p:nvSpPr>
            <p:cNvPr id="88" name="TextBox 11"/>
            <p:cNvSpPr>
              <a:spLocks noChangeArrowheads="1"/>
            </p:cNvSpPr>
            <p:nvPr/>
          </p:nvSpPr>
          <p:spPr bwMode="auto">
            <a:xfrm flipH="1">
              <a:off x="575513" y="134475"/>
              <a:ext cx="4517856" cy="4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algn="just">
                <a:buFont typeface="Arial" pitchFamily="34" charset="0"/>
                <a:buNone/>
              </a:pPr>
              <a:r>
                <a:rPr lang="en-US" altLang="zh-CN" sz="2400" b="1" dirty="0">
                  <a:solidFill>
                    <a:srgbClr val="3F3F3F"/>
                  </a:solidFill>
                  <a:latin typeface="黑体" panose="02010609060101010101" pitchFamily="49" charset="-122"/>
                  <a:ea typeface="黑体" panose="02010609060101010101" pitchFamily="49" charset="-122"/>
                  <a:sym typeface="微软雅黑" pitchFamily="34" charset="-122"/>
                </a:rPr>
                <a:t>XQuery </a:t>
              </a:r>
              <a:r>
                <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rPr>
                <a:t>选择和过滤</a:t>
              </a:r>
            </a:p>
          </p:txBody>
        </p:sp>
        <p:sp>
          <p:nvSpPr>
            <p:cNvPr id="91" name="TextBox 32"/>
            <p:cNvSpPr>
              <a:spLocks noChangeArrowheads="1"/>
            </p:cNvSpPr>
            <p:nvPr/>
          </p:nvSpPr>
          <p:spPr bwMode="auto">
            <a:xfrm>
              <a:off x="0" y="0"/>
              <a:ext cx="597245" cy="646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itchFamily="34" charset="0"/>
                <a:buNone/>
              </a:pPr>
              <a:r>
                <a:rPr lang="en-US" altLang="zh-CN" sz="3600" dirty="0" smtClean="0">
                  <a:solidFill>
                    <a:srgbClr val="F49022"/>
                  </a:solidFill>
                  <a:latin typeface="Dotum" pitchFamily="34" charset="-127"/>
                  <a:ea typeface="Dotum" pitchFamily="34" charset="-127"/>
                  <a:sym typeface="方正兰亭粗黑_GBK" charset="-122"/>
                </a:rPr>
                <a:t>B</a:t>
              </a:r>
              <a:endParaRPr lang="zh-CN" altLang="en-US" sz="3600" dirty="0">
                <a:solidFill>
                  <a:srgbClr val="F49022"/>
                </a:solidFill>
                <a:latin typeface="Dotum" pitchFamily="34" charset="-127"/>
                <a:ea typeface="Dotum" pitchFamily="34" charset="-127"/>
                <a:sym typeface="方正兰亭粗黑_GBK" charset="-122"/>
              </a:endParaRPr>
            </a:p>
          </p:txBody>
        </p:sp>
        <p:sp>
          <p:nvSpPr>
            <p:cNvPr id="92" name="矩形 33"/>
            <p:cNvSpPr>
              <a:spLocks noChangeArrowheads="1"/>
            </p:cNvSpPr>
            <p:nvPr/>
          </p:nvSpPr>
          <p:spPr bwMode="auto">
            <a:xfrm>
              <a:off x="90144" y="583024"/>
              <a:ext cx="5003225" cy="45713"/>
            </a:xfrm>
            <a:prstGeom prst="rect">
              <a:avLst/>
            </a:prstGeom>
            <a:solidFill>
              <a:srgbClr val="F49022"/>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grpSp>
      <p:sp>
        <p:nvSpPr>
          <p:cNvPr id="33" name="标题 1"/>
          <p:cNvSpPr>
            <a:spLocks noGrp="1"/>
          </p:cNvSpPr>
          <p:nvPr>
            <p:ph type="title"/>
          </p:nvPr>
        </p:nvSpPr>
        <p:spPr>
          <a:xfrm>
            <a:off x="683568" y="162460"/>
            <a:ext cx="2741856" cy="277143"/>
          </a:xfrm>
        </p:spPr>
        <p:txBody>
          <a:bodyPr/>
          <a:lstStyle/>
          <a:p>
            <a:r>
              <a:rPr lang="en-US" altLang="zh-CN" sz="1800" b="1" dirty="0"/>
              <a:t>XQuery</a:t>
            </a:r>
            <a:r>
              <a:rPr lang="zh-CN" altLang="en-US" sz="1800" b="1" dirty="0"/>
              <a:t>使用</a:t>
            </a:r>
          </a:p>
        </p:txBody>
      </p:sp>
      <p:sp>
        <p:nvSpPr>
          <p:cNvPr id="2" name="矩形 1"/>
          <p:cNvSpPr/>
          <p:nvPr/>
        </p:nvSpPr>
        <p:spPr>
          <a:xfrm>
            <a:off x="453608" y="1707654"/>
            <a:ext cx="8582888" cy="461665"/>
          </a:xfrm>
          <a:prstGeom prst="rect">
            <a:avLst/>
          </a:prstGeom>
        </p:spPr>
        <p:txBody>
          <a:bodyPr wrap="square">
            <a:spAutoFit/>
          </a:bodyPr>
          <a:lstStyle/>
          <a:p>
            <a:r>
              <a:rPr lang="en-US" altLang="zh-CN" sz="2400" b="1" dirty="0">
                <a:solidFill>
                  <a:prstClr val="black"/>
                </a:solidFill>
              </a:rPr>
              <a:t>return </a:t>
            </a:r>
            <a:r>
              <a:rPr lang="zh-CN" altLang="en-US" sz="2400" b="1" dirty="0">
                <a:solidFill>
                  <a:prstClr val="black"/>
                </a:solidFill>
              </a:rPr>
              <a:t>语句</a:t>
            </a:r>
            <a:r>
              <a:rPr lang="zh-CN" altLang="en-US" sz="2400" b="1" dirty="0" smtClean="0">
                <a:solidFill>
                  <a:prstClr val="black"/>
                </a:solidFill>
              </a:rPr>
              <a:t>：</a:t>
            </a:r>
            <a:r>
              <a:rPr lang="en-US" altLang="zh-CN" sz="2400" dirty="0"/>
              <a:t>return </a:t>
            </a:r>
            <a:r>
              <a:rPr lang="zh-CN" altLang="en-US" sz="2400" dirty="0"/>
              <a:t>语句规定要返回的内容。</a:t>
            </a:r>
            <a:endParaRPr lang="zh-CN" altLang="en-US" sz="2400" b="1" dirty="0">
              <a:solidFill>
                <a:prstClr val="black"/>
              </a:solidFill>
            </a:endParaRPr>
          </a:p>
        </p:txBody>
      </p:sp>
      <p:cxnSp>
        <p:nvCxnSpPr>
          <p:cNvPr id="4" name="直接箭头连接符 3"/>
          <p:cNvCxnSpPr/>
          <p:nvPr/>
        </p:nvCxnSpPr>
        <p:spPr>
          <a:xfrm flipV="1">
            <a:off x="3563888" y="3750741"/>
            <a:ext cx="1022939"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5361" name="Picture 1" descr="C:\Users\huac\AppData\Roaming\Tencent\Users\8573748\QQ\WinTemp\RichOle\QVD]{VN%0PBN(4ZPB~]I0J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488" y="3536429"/>
            <a:ext cx="3200400" cy="428625"/>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C:\Users\huac\AppData\Roaming\Tencent\Users\8573748\QQ\WinTemp\RichOle\TS(H{~GB(DTZZ~@VGC0_MJ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6827" y="3260204"/>
            <a:ext cx="3533775" cy="70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246143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to="" calcmode="lin" valueType="num">
                                      <p:cBhvr>
                                        <p:cTn id="7" dur="1" fill="hold"/>
                                        <p:tgtEl>
                                          <p:spTgt spid="86"/>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nvGrpSpPr>
          <p:cNvPr id="86" name="组合 27"/>
          <p:cNvGrpSpPr>
            <a:grpSpLocks/>
          </p:cNvGrpSpPr>
          <p:nvPr/>
        </p:nvGrpSpPr>
        <p:grpSpPr bwMode="auto">
          <a:xfrm>
            <a:off x="268446" y="925091"/>
            <a:ext cx="3871506" cy="646331"/>
            <a:chOff x="0" y="0"/>
            <a:chExt cx="5093369" cy="646253"/>
          </a:xfrm>
        </p:grpSpPr>
        <p:sp>
          <p:nvSpPr>
            <p:cNvPr id="88" name="TextBox 11"/>
            <p:cNvSpPr>
              <a:spLocks noChangeArrowheads="1"/>
            </p:cNvSpPr>
            <p:nvPr/>
          </p:nvSpPr>
          <p:spPr bwMode="auto">
            <a:xfrm flipH="1">
              <a:off x="575513" y="134475"/>
              <a:ext cx="4517856" cy="4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algn="just">
                <a:buFont typeface="Arial" pitchFamily="34" charset="0"/>
                <a:buNone/>
              </a:pPr>
              <a:r>
                <a:rPr lang="en-US" altLang="zh-CN" sz="2400" b="1" dirty="0">
                  <a:solidFill>
                    <a:srgbClr val="3F3F3F"/>
                  </a:solidFill>
                  <a:latin typeface="黑体" panose="02010609060101010101" pitchFamily="49" charset="-122"/>
                  <a:ea typeface="黑体" panose="02010609060101010101" pitchFamily="49" charset="-122"/>
                  <a:sym typeface="微软雅黑" pitchFamily="34" charset="-122"/>
                </a:rPr>
                <a:t>XQuery </a:t>
              </a:r>
              <a:r>
                <a:rPr lang="zh-CN" altLang="en-US" sz="2400" b="1" dirty="0" smtClean="0">
                  <a:solidFill>
                    <a:srgbClr val="3F3F3F"/>
                  </a:solidFill>
                  <a:latin typeface="黑体" panose="02010609060101010101" pitchFamily="49" charset="-122"/>
                  <a:ea typeface="黑体" panose="02010609060101010101" pitchFamily="49" charset="-122"/>
                  <a:sym typeface="微软雅黑" pitchFamily="34" charset="-122"/>
                </a:rPr>
                <a:t>函数</a:t>
              </a:r>
              <a:endPar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endParaRPr>
            </a:p>
          </p:txBody>
        </p:sp>
        <p:sp>
          <p:nvSpPr>
            <p:cNvPr id="91" name="TextBox 32"/>
            <p:cNvSpPr>
              <a:spLocks noChangeArrowheads="1"/>
            </p:cNvSpPr>
            <p:nvPr/>
          </p:nvSpPr>
          <p:spPr bwMode="auto">
            <a:xfrm>
              <a:off x="0" y="0"/>
              <a:ext cx="628880" cy="646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itchFamily="34" charset="0"/>
                <a:buNone/>
              </a:pPr>
              <a:r>
                <a:rPr lang="en-US" altLang="zh-CN" sz="3600" dirty="0" smtClean="0">
                  <a:solidFill>
                    <a:srgbClr val="F49022"/>
                  </a:solidFill>
                  <a:latin typeface="Dotum" pitchFamily="34" charset="-127"/>
                  <a:ea typeface="Dotum" pitchFamily="34" charset="-127"/>
                  <a:sym typeface="方正兰亭粗黑_GBK" charset="-122"/>
                </a:rPr>
                <a:t>C</a:t>
              </a:r>
              <a:endParaRPr lang="zh-CN" altLang="en-US" sz="3600" dirty="0">
                <a:solidFill>
                  <a:srgbClr val="F49022"/>
                </a:solidFill>
                <a:latin typeface="Dotum" pitchFamily="34" charset="-127"/>
                <a:ea typeface="Dotum" pitchFamily="34" charset="-127"/>
                <a:sym typeface="方正兰亭粗黑_GBK" charset="-122"/>
              </a:endParaRPr>
            </a:p>
          </p:txBody>
        </p:sp>
        <p:sp>
          <p:nvSpPr>
            <p:cNvPr id="92" name="矩形 33"/>
            <p:cNvSpPr>
              <a:spLocks noChangeArrowheads="1"/>
            </p:cNvSpPr>
            <p:nvPr/>
          </p:nvSpPr>
          <p:spPr bwMode="auto">
            <a:xfrm>
              <a:off x="90144" y="583024"/>
              <a:ext cx="5003225" cy="45713"/>
            </a:xfrm>
            <a:prstGeom prst="rect">
              <a:avLst/>
            </a:prstGeom>
            <a:solidFill>
              <a:srgbClr val="F49022"/>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grpSp>
      <p:sp>
        <p:nvSpPr>
          <p:cNvPr id="33" name="标题 1"/>
          <p:cNvSpPr>
            <a:spLocks noGrp="1"/>
          </p:cNvSpPr>
          <p:nvPr>
            <p:ph type="title"/>
          </p:nvPr>
        </p:nvSpPr>
        <p:spPr>
          <a:xfrm>
            <a:off x="683568" y="162460"/>
            <a:ext cx="2741856" cy="277143"/>
          </a:xfrm>
        </p:spPr>
        <p:txBody>
          <a:bodyPr/>
          <a:lstStyle/>
          <a:p>
            <a:r>
              <a:rPr lang="en-US" altLang="zh-CN" sz="1800" b="1" dirty="0"/>
              <a:t>XQuery</a:t>
            </a:r>
            <a:r>
              <a:rPr lang="zh-CN" altLang="en-US" sz="1800" b="1" dirty="0"/>
              <a:t>使用</a:t>
            </a:r>
          </a:p>
        </p:txBody>
      </p:sp>
      <p:sp>
        <p:nvSpPr>
          <p:cNvPr id="2" name="矩形 1"/>
          <p:cNvSpPr/>
          <p:nvPr/>
        </p:nvSpPr>
        <p:spPr>
          <a:xfrm>
            <a:off x="453608" y="1707654"/>
            <a:ext cx="8582888" cy="4154984"/>
          </a:xfrm>
          <a:prstGeom prst="rect">
            <a:avLst/>
          </a:prstGeom>
        </p:spPr>
        <p:txBody>
          <a:bodyPr wrap="square">
            <a:spAutoFit/>
          </a:bodyPr>
          <a:lstStyle/>
          <a:p>
            <a:r>
              <a:rPr lang="en-US" altLang="zh-CN" sz="2400" b="1" dirty="0"/>
              <a:t>XQuery 1.0</a:t>
            </a:r>
            <a:r>
              <a:rPr lang="zh-CN" altLang="en-US" sz="2400" b="1" dirty="0"/>
              <a:t>、</a:t>
            </a:r>
            <a:r>
              <a:rPr lang="en-US" altLang="zh-CN" sz="2400" b="1" dirty="0"/>
              <a:t>XPath 2.0 </a:t>
            </a:r>
            <a:r>
              <a:rPr lang="zh-CN" altLang="en-US" sz="2400" b="1" dirty="0"/>
              <a:t>以及 </a:t>
            </a:r>
            <a:r>
              <a:rPr lang="en-US" altLang="zh-CN" sz="2400" b="1" dirty="0"/>
              <a:t>XSLT 2.0 </a:t>
            </a:r>
            <a:r>
              <a:rPr lang="zh-CN" altLang="en-US" sz="2400" b="1" dirty="0"/>
              <a:t>共享相同的函数库。</a:t>
            </a:r>
            <a:endParaRPr lang="zh-CN" altLang="en-US" sz="2400" b="1" dirty="0">
              <a:solidFill>
                <a:prstClr val="black"/>
              </a:solidFill>
            </a:endParaRPr>
          </a:p>
          <a:p>
            <a:r>
              <a:rPr lang="en-US" altLang="zh-CN" sz="2400" b="1" dirty="0"/>
              <a:t>XQuery </a:t>
            </a:r>
            <a:r>
              <a:rPr lang="zh-CN" altLang="en-US" sz="2400" b="1" dirty="0"/>
              <a:t>函数</a:t>
            </a:r>
          </a:p>
          <a:p>
            <a:r>
              <a:rPr lang="en-US" altLang="zh-CN" sz="2400" dirty="0"/>
              <a:t>XQuery </a:t>
            </a:r>
            <a:r>
              <a:rPr lang="zh-CN" altLang="en-US" sz="2400" dirty="0"/>
              <a:t>含有超过 </a:t>
            </a:r>
            <a:r>
              <a:rPr lang="en-US" altLang="zh-CN" sz="2400" dirty="0"/>
              <a:t>100 </a:t>
            </a:r>
            <a:r>
              <a:rPr lang="zh-CN" altLang="en-US" sz="2400" dirty="0"/>
              <a:t>个内建的函数。这些函数可用于字符串值、数值、日期以及时间比较、节点和 </a:t>
            </a:r>
            <a:r>
              <a:rPr lang="en-US" altLang="zh-CN" sz="2400" dirty="0" err="1"/>
              <a:t>QName</a:t>
            </a:r>
            <a:r>
              <a:rPr lang="en-US" altLang="zh-CN" sz="2400" dirty="0"/>
              <a:t> </a:t>
            </a:r>
            <a:r>
              <a:rPr lang="zh-CN" altLang="en-US" sz="2400" dirty="0"/>
              <a:t>操作、序列操作、逻辑值等等。您也可在 </a:t>
            </a:r>
            <a:r>
              <a:rPr lang="en-US" altLang="zh-CN" sz="2400" dirty="0"/>
              <a:t>XQuery </a:t>
            </a:r>
            <a:r>
              <a:rPr lang="zh-CN" altLang="en-US" sz="2400" dirty="0"/>
              <a:t>中定义自己的函数</a:t>
            </a:r>
            <a:r>
              <a:rPr lang="zh-CN" altLang="en-US" sz="2400" dirty="0" smtClean="0"/>
              <a:t>。</a:t>
            </a:r>
            <a:endParaRPr lang="en-US" altLang="zh-CN" sz="2400" dirty="0" smtClean="0"/>
          </a:p>
          <a:p>
            <a:r>
              <a:rPr lang="zh-CN" altLang="en-US" sz="2400" dirty="0"/>
              <a:t>函数调用可与表达式一同</a:t>
            </a:r>
            <a:r>
              <a:rPr lang="zh-CN" altLang="en-US" sz="2400" dirty="0" smtClean="0"/>
              <a:t>使用：</a:t>
            </a:r>
            <a:endParaRPr lang="en-US" altLang="zh-CN" sz="2400" dirty="0" smtClean="0"/>
          </a:p>
          <a:p>
            <a:r>
              <a:rPr lang="zh-CN" altLang="en-US" sz="2400" b="1" dirty="0"/>
              <a:t>在元素</a:t>
            </a:r>
            <a:r>
              <a:rPr lang="zh-CN" altLang="en-US" sz="2400" b="1" dirty="0" smtClean="0"/>
              <a:t>中：</a:t>
            </a:r>
            <a:r>
              <a:rPr lang="en-US" altLang="zh-CN" sz="2400" dirty="0"/>
              <a:t>&lt;name&gt;{upper-case($</a:t>
            </a:r>
            <a:r>
              <a:rPr lang="en-US" altLang="zh-CN" sz="2400" dirty="0" err="1"/>
              <a:t>booktitle</a:t>
            </a:r>
            <a:r>
              <a:rPr lang="en-US" altLang="zh-CN" sz="2400" dirty="0"/>
              <a:t>)}&lt;/name&gt;</a:t>
            </a:r>
            <a:endParaRPr lang="en-US" altLang="zh-CN" sz="2400" b="1" dirty="0" smtClean="0"/>
          </a:p>
          <a:p>
            <a:r>
              <a:rPr lang="zh-CN" altLang="en-US" sz="2400" b="1" dirty="0"/>
              <a:t>在 </a:t>
            </a:r>
            <a:r>
              <a:rPr lang="en-US" altLang="zh-CN" sz="2400" b="1" dirty="0"/>
              <a:t>let </a:t>
            </a:r>
            <a:r>
              <a:rPr lang="zh-CN" altLang="en-US" sz="2400" b="1" dirty="0"/>
              <a:t>语句</a:t>
            </a:r>
            <a:r>
              <a:rPr lang="zh-CN" altLang="en-US" sz="2400" b="1" dirty="0" smtClean="0"/>
              <a:t>中：</a:t>
            </a:r>
            <a:r>
              <a:rPr lang="en-US" altLang="zh-CN" sz="2400" dirty="0"/>
              <a:t>let $name := (substring($booktitle,1,4))</a:t>
            </a:r>
            <a:endParaRPr lang="zh-CN" altLang="en-US" sz="2400" b="1" dirty="0"/>
          </a:p>
          <a:p>
            <a:endParaRPr lang="zh-CN" altLang="en-US" sz="2400" b="1" dirty="0"/>
          </a:p>
          <a:p>
            <a:endParaRPr lang="zh-CN" altLang="en-US" sz="2400" dirty="0"/>
          </a:p>
          <a:p>
            <a:endParaRPr lang="en-US" altLang="zh-CN" sz="2400" dirty="0">
              <a:solidFill>
                <a:prstClr val="black"/>
              </a:solidFill>
            </a:endParaRPr>
          </a:p>
        </p:txBody>
      </p:sp>
    </p:spTree>
    <p:extLst>
      <p:ext uri="{BB962C8B-B14F-4D97-AF65-F5344CB8AC3E}">
        <p14:creationId xmlns:p14="http://schemas.microsoft.com/office/powerpoint/2010/main" val="117830595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to="" calcmode="lin" valueType="num">
                                      <p:cBhvr>
                                        <p:cTn id="7" dur="1" fill="hold"/>
                                        <p:tgtEl>
                                          <p:spTgt spid="86"/>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nvGrpSpPr>
          <p:cNvPr id="86" name="组合 27"/>
          <p:cNvGrpSpPr>
            <a:grpSpLocks/>
          </p:cNvGrpSpPr>
          <p:nvPr/>
        </p:nvGrpSpPr>
        <p:grpSpPr bwMode="auto">
          <a:xfrm>
            <a:off x="268446" y="925091"/>
            <a:ext cx="3871506" cy="646331"/>
            <a:chOff x="0" y="0"/>
            <a:chExt cx="5093369" cy="646253"/>
          </a:xfrm>
        </p:grpSpPr>
        <p:sp>
          <p:nvSpPr>
            <p:cNvPr id="88" name="TextBox 11"/>
            <p:cNvSpPr>
              <a:spLocks noChangeArrowheads="1"/>
            </p:cNvSpPr>
            <p:nvPr/>
          </p:nvSpPr>
          <p:spPr bwMode="auto">
            <a:xfrm flipH="1">
              <a:off x="575513" y="134475"/>
              <a:ext cx="4517856" cy="4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algn="just">
                <a:buFont typeface="Arial" pitchFamily="34" charset="0"/>
                <a:buNone/>
              </a:pPr>
              <a:r>
                <a:rPr lang="en-US" altLang="zh-CN" sz="2400" b="1" dirty="0">
                  <a:solidFill>
                    <a:srgbClr val="3F3F3F"/>
                  </a:solidFill>
                  <a:latin typeface="黑体" panose="02010609060101010101" pitchFamily="49" charset="-122"/>
                  <a:ea typeface="黑体" panose="02010609060101010101" pitchFamily="49" charset="-122"/>
                  <a:sym typeface="微软雅黑" pitchFamily="34" charset="-122"/>
                </a:rPr>
                <a:t>XQuery </a:t>
              </a:r>
              <a:r>
                <a:rPr lang="zh-CN" altLang="en-US" sz="2400" b="1" dirty="0" smtClean="0">
                  <a:solidFill>
                    <a:srgbClr val="3F3F3F"/>
                  </a:solidFill>
                  <a:latin typeface="黑体" panose="02010609060101010101" pitchFamily="49" charset="-122"/>
                  <a:ea typeface="黑体" panose="02010609060101010101" pitchFamily="49" charset="-122"/>
                  <a:sym typeface="微软雅黑" pitchFamily="34" charset="-122"/>
                </a:rPr>
                <a:t>函数</a:t>
              </a:r>
              <a:endPar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endParaRPr>
            </a:p>
          </p:txBody>
        </p:sp>
        <p:sp>
          <p:nvSpPr>
            <p:cNvPr id="91" name="TextBox 32"/>
            <p:cNvSpPr>
              <a:spLocks noChangeArrowheads="1"/>
            </p:cNvSpPr>
            <p:nvPr/>
          </p:nvSpPr>
          <p:spPr bwMode="auto">
            <a:xfrm>
              <a:off x="0" y="0"/>
              <a:ext cx="628880" cy="646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itchFamily="34" charset="0"/>
                <a:buNone/>
              </a:pPr>
              <a:r>
                <a:rPr lang="en-US" altLang="zh-CN" sz="3600" dirty="0" smtClean="0">
                  <a:solidFill>
                    <a:srgbClr val="F49022"/>
                  </a:solidFill>
                  <a:latin typeface="Dotum" pitchFamily="34" charset="-127"/>
                  <a:ea typeface="Dotum" pitchFamily="34" charset="-127"/>
                  <a:sym typeface="方正兰亭粗黑_GBK" charset="-122"/>
                </a:rPr>
                <a:t>C</a:t>
              </a:r>
              <a:endParaRPr lang="zh-CN" altLang="en-US" sz="3600" dirty="0">
                <a:solidFill>
                  <a:srgbClr val="F49022"/>
                </a:solidFill>
                <a:latin typeface="Dotum" pitchFamily="34" charset="-127"/>
                <a:ea typeface="Dotum" pitchFamily="34" charset="-127"/>
                <a:sym typeface="方正兰亭粗黑_GBK" charset="-122"/>
              </a:endParaRPr>
            </a:p>
          </p:txBody>
        </p:sp>
        <p:sp>
          <p:nvSpPr>
            <p:cNvPr id="92" name="矩形 33"/>
            <p:cNvSpPr>
              <a:spLocks noChangeArrowheads="1"/>
            </p:cNvSpPr>
            <p:nvPr/>
          </p:nvSpPr>
          <p:spPr bwMode="auto">
            <a:xfrm>
              <a:off x="90144" y="583024"/>
              <a:ext cx="5003225" cy="45713"/>
            </a:xfrm>
            <a:prstGeom prst="rect">
              <a:avLst/>
            </a:prstGeom>
            <a:solidFill>
              <a:srgbClr val="F49022"/>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grpSp>
      <p:sp>
        <p:nvSpPr>
          <p:cNvPr id="33" name="标题 1"/>
          <p:cNvSpPr>
            <a:spLocks noGrp="1"/>
          </p:cNvSpPr>
          <p:nvPr>
            <p:ph type="title"/>
          </p:nvPr>
        </p:nvSpPr>
        <p:spPr>
          <a:xfrm>
            <a:off x="683568" y="162460"/>
            <a:ext cx="2741856" cy="277143"/>
          </a:xfrm>
        </p:spPr>
        <p:txBody>
          <a:bodyPr/>
          <a:lstStyle/>
          <a:p>
            <a:r>
              <a:rPr lang="en-US" altLang="zh-CN" sz="1800" b="1" dirty="0"/>
              <a:t>XQuery</a:t>
            </a:r>
            <a:r>
              <a:rPr lang="zh-CN" altLang="en-US" sz="1800" b="1" dirty="0"/>
              <a:t>使用</a:t>
            </a:r>
          </a:p>
        </p:txBody>
      </p:sp>
      <p:sp>
        <p:nvSpPr>
          <p:cNvPr id="2" name="矩形 1"/>
          <p:cNvSpPr/>
          <p:nvPr/>
        </p:nvSpPr>
        <p:spPr>
          <a:xfrm>
            <a:off x="453608" y="1563638"/>
            <a:ext cx="8582888" cy="4585871"/>
          </a:xfrm>
          <a:prstGeom prst="rect">
            <a:avLst/>
          </a:prstGeom>
        </p:spPr>
        <p:txBody>
          <a:bodyPr wrap="square">
            <a:spAutoFit/>
          </a:bodyPr>
          <a:lstStyle/>
          <a:p>
            <a:r>
              <a:rPr lang="en-US" altLang="zh-CN" sz="2400" dirty="0" smtClean="0">
                <a:solidFill>
                  <a:prstClr val="black"/>
                </a:solidFill>
              </a:rPr>
              <a:t>XQuery </a:t>
            </a:r>
            <a:r>
              <a:rPr lang="zh-CN" altLang="en-US" sz="2400" dirty="0" smtClean="0">
                <a:solidFill>
                  <a:prstClr val="black"/>
                </a:solidFill>
              </a:rPr>
              <a:t>中可自定义函数。</a:t>
            </a:r>
            <a:endParaRPr lang="en-US" altLang="zh-CN" sz="2400" dirty="0" smtClean="0">
              <a:solidFill>
                <a:prstClr val="black"/>
              </a:solidFill>
            </a:endParaRPr>
          </a:p>
          <a:p>
            <a:r>
              <a:rPr lang="zh-CN" altLang="en-US" sz="2400" b="1" dirty="0"/>
              <a:t>关于用户自定义函数的注意事项：</a:t>
            </a:r>
          </a:p>
          <a:p>
            <a:r>
              <a:rPr lang="zh-CN" altLang="en-US" sz="2400" dirty="0" smtClean="0"/>
              <a:t>使用 </a:t>
            </a:r>
            <a:r>
              <a:rPr lang="en-US" altLang="zh-CN" sz="2400" dirty="0"/>
              <a:t>declare function </a:t>
            </a:r>
            <a:r>
              <a:rPr lang="zh-CN" altLang="en-US" sz="2400" dirty="0" smtClean="0"/>
              <a:t>关键词；函数</a:t>
            </a:r>
            <a:r>
              <a:rPr lang="zh-CN" altLang="en-US" sz="2400" dirty="0"/>
              <a:t>名须使用</a:t>
            </a:r>
            <a:r>
              <a:rPr lang="zh-CN" altLang="en-US" sz="2400" dirty="0" smtClean="0"/>
              <a:t>前缀；参数</a:t>
            </a:r>
            <a:r>
              <a:rPr lang="zh-CN" altLang="en-US" sz="2400" dirty="0"/>
              <a:t>的数据类型通常与在 </a:t>
            </a:r>
            <a:r>
              <a:rPr lang="en-US" altLang="zh-CN" sz="2400" dirty="0"/>
              <a:t>XML Schema </a:t>
            </a:r>
            <a:r>
              <a:rPr lang="zh-CN" altLang="en-US" sz="2400" dirty="0"/>
              <a:t>中定义的数据类型</a:t>
            </a:r>
            <a:r>
              <a:rPr lang="zh-CN" altLang="en-US" sz="2400" dirty="0" smtClean="0"/>
              <a:t>一致；函数</a:t>
            </a:r>
            <a:r>
              <a:rPr lang="zh-CN" altLang="en-US" sz="2400" dirty="0"/>
              <a:t>主体须被花括号</a:t>
            </a:r>
            <a:r>
              <a:rPr lang="zh-CN" altLang="en-US" sz="2400" dirty="0" smtClean="0"/>
              <a:t>包围。</a:t>
            </a:r>
            <a:endParaRPr lang="zh-CN" altLang="en-US" sz="2400" dirty="0"/>
          </a:p>
          <a:p>
            <a:r>
              <a:rPr lang="zh-CN" altLang="en-US" sz="2000" b="1" dirty="0" smtClean="0"/>
              <a:t>在</a:t>
            </a:r>
            <a:r>
              <a:rPr lang="zh-CN" altLang="en-US" sz="2000" b="1" dirty="0"/>
              <a:t>查询中声明的用户自定义函数的例子：</a:t>
            </a:r>
          </a:p>
          <a:p>
            <a:r>
              <a:rPr lang="en-US" altLang="zh-CN" sz="2000" dirty="0"/>
              <a:t>declare function </a:t>
            </a:r>
            <a:r>
              <a:rPr lang="en-US" altLang="zh-CN" sz="2000" dirty="0" err="1"/>
              <a:t>local:minPrice</a:t>
            </a:r>
            <a:r>
              <a:rPr lang="en-US" altLang="zh-CN" sz="2000" dirty="0"/>
              <a:t>( $price as </a:t>
            </a:r>
            <a:r>
              <a:rPr lang="en-US" altLang="zh-CN" sz="2000" dirty="0" err="1"/>
              <a:t>xs:decimal</a:t>
            </a:r>
            <a:r>
              <a:rPr lang="en-US" altLang="zh-CN" sz="2000" dirty="0"/>
              <a:t>?, $discount as </a:t>
            </a:r>
            <a:r>
              <a:rPr lang="en-US" altLang="zh-CN" sz="2000" dirty="0" err="1"/>
              <a:t>xs:decimal</a:t>
            </a:r>
            <a:r>
              <a:rPr lang="en-US" altLang="zh-CN" sz="2000" dirty="0"/>
              <a:t>?) AS </a:t>
            </a:r>
            <a:r>
              <a:rPr lang="en-US" altLang="zh-CN" sz="2000" dirty="0" err="1"/>
              <a:t>xs:decimal</a:t>
            </a:r>
            <a:r>
              <a:rPr lang="en-US" altLang="zh-CN" sz="2000" dirty="0"/>
              <a:t>? { let $disc := ($price * $discount) div 100 return ($price - $disc) }; (: </a:t>
            </a:r>
            <a:r>
              <a:rPr lang="zh-CN" altLang="en-US" sz="2000" dirty="0"/>
              <a:t>下面是调用上面的函数的例子 </a:t>
            </a:r>
            <a:r>
              <a:rPr lang="en-US" altLang="zh-CN" sz="2000" dirty="0"/>
              <a:t>:)</a:t>
            </a:r>
            <a:r>
              <a:rPr lang="zh-CN" altLang="en-US" sz="2000" dirty="0"/>
              <a:t> </a:t>
            </a:r>
            <a:r>
              <a:rPr lang="en-US" altLang="zh-CN" sz="2000" dirty="0"/>
              <a:t>&lt;</a:t>
            </a:r>
            <a:r>
              <a:rPr lang="en-US" altLang="zh-CN" sz="2000" dirty="0" err="1"/>
              <a:t>minPrice</a:t>
            </a:r>
            <a:r>
              <a:rPr lang="en-US" altLang="zh-CN" sz="2000" dirty="0"/>
              <a:t>&gt;{</a:t>
            </a:r>
            <a:r>
              <a:rPr lang="en-US" altLang="zh-CN" sz="2000" dirty="0" err="1"/>
              <a:t>local:minPrice</a:t>
            </a:r>
            <a:r>
              <a:rPr lang="en-US" altLang="zh-CN" sz="2000" dirty="0"/>
              <a:t>($book/price, $book/discount)}&lt;/</a:t>
            </a:r>
            <a:r>
              <a:rPr lang="en-US" altLang="zh-CN" sz="2000" dirty="0" err="1"/>
              <a:t>minPrice</a:t>
            </a:r>
            <a:r>
              <a:rPr lang="en-US" altLang="zh-CN" sz="2000" dirty="0"/>
              <a:t>&gt;</a:t>
            </a:r>
            <a:endParaRPr lang="en-US" altLang="zh-CN" sz="2000" dirty="0" smtClean="0">
              <a:solidFill>
                <a:prstClr val="black"/>
              </a:solidFill>
            </a:endParaRPr>
          </a:p>
          <a:p>
            <a:endParaRPr lang="zh-CN" altLang="en-US" sz="2400" b="1" dirty="0">
              <a:solidFill>
                <a:prstClr val="black"/>
              </a:solidFill>
            </a:endParaRPr>
          </a:p>
          <a:p>
            <a:endParaRPr lang="zh-CN" altLang="en-US" sz="2400" dirty="0">
              <a:solidFill>
                <a:prstClr val="black"/>
              </a:solidFill>
            </a:endParaRPr>
          </a:p>
          <a:p>
            <a:endParaRPr lang="en-US" altLang="zh-CN" sz="2400" dirty="0">
              <a:solidFill>
                <a:prstClr val="black"/>
              </a:solidFill>
            </a:endParaRPr>
          </a:p>
        </p:txBody>
      </p:sp>
    </p:spTree>
    <p:extLst>
      <p:ext uri="{BB962C8B-B14F-4D97-AF65-F5344CB8AC3E}">
        <p14:creationId xmlns:p14="http://schemas.microsoft.com/office/powerpoint/2010/main" val="191955290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to="" calcmode="lin" valueType="num">
                                      <p:cBhvr>
                                        <p:cTn id="7" dur="1" fill="hold"/>
                                        <p:tgtEl>
                                          <p:spTgt spid="86"/>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252520" cy="5143500"/>
          </a:xfrm>
          <a:prstGeom prst="rect">
            <a:avLst/>
          </a:prstGeom>
        </p:spPr>
      </p:pic>
      <p:sp>
        <p:nvSpPr>
          <p:cNvPr id="10" name="矩形 5"/>
          <p:cNvSpPr/>
          <p:nvPr/>
        </p:nvSpPr>
        <p:spPr>
          <a:xfrm>
            <a:off x="784" y="2211710"/>
            <a:ext cx="9251736"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9"/>
          <p:cNvSpPr txBox="1"/>
          <p:nvPr/>
        </p:nvSpPr>
        <p:spPr>
          <a:xfrm>
            <a:off x="2851151" y="2944120"/>
            <a:ext cx="3441700" cy="1177245"/>
          </a:xfrm>
          <a:prstGeom prst="rect">
            <a:avLst/>
          </a:prstGeom>
          <a:noFill/>
        </p:spPr>
        <p:txBody>
          <a:bodyPr wrap="square" lIns="68580" tIns="34290" rIns="68580" bIns="34290" rtlCol="0">
            <a:spAutoFit/>
          </a:bodyPr>
          <a:lstStyle/>
          <a:p>
            <a:pPr marL="0" lvl="1" algn="ctr"/>
            <a:r>
              <a:rPr lang="en-US" altLang="zh-CN" sz="3600" b="1" spc="300" dirty="0" smtClean="0">
                <a:solidFill>
                  <a:schemeClr val="bg1"/>
                </a:solidFill>
                <a:latin typeface="微软雅黑" pitchFamily="34" charset="-122"/>
                <a:ea typeface="微软雅黑" pitchFamily="34" charset="-122"/>
              </a:rPr>
              <a:t>XQuery</a:t>
            </a:r>
          </a:p>
          <a:p>
            <a:pPr marL="0" lvl="1" algn="ctr"/>
            <a:r>
              <a:rPr lang="zh-CN" altLang="en-US" sz="3600" b="1" spc="300" dirty="0" smtClean="0">
                <a:solidFill>
                  <a:schemeClr val="bg1"/>
                </a:solidFill>
                <a:latin typeface="微软雅黑" pitchFamily="34" charset="-122"/>
                <a:ea typeface="微软雅黑" pitchFamily="34" charset="-122"/>
              </a:rPr>
              <a:t>问题讨论</a:t>
            </a:r>
            <a:endParaRPr lang="zh-CN" altLang="en-US" sz="3600" b="1" spc="300" dirty="0">
              <a:solidFill>
                <a:schemeClr val="bg1"/>
              </a:solidFill>
              <a:latin typeface="微软雅黑" pitchFamily="34" charset="-122"/>
              <a:ea typeface="微软雅黑" pitchFamily="34" charset="-122"/>
            </a:endParaRPr>
          </a:p>
        </p:txBody>
      </p:sp>
      <p:sp>
        <p:nvSpPr>
          <p:cNvPr id="20" name="Freeform 5"/>
          <p:cNvSpPr>
            <a:spLocks/>
          </p:cNvSpPr>
          <p:nvPr/>
        </p:nvSpPr>
        <p:spPr bwMode="auto">
          <a:xfrm>
            <a:off x="3950960" y="1607124"/>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6"/>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9" name="KSO_Shape"/>
          <p:cNvSpPr>
            <a:spLocks/>
          </p:cNvSpPr>
          <p:nvPr/>
        </p:nvSpPr>
        <p:spPr bwMode="auto">
          <a:xfrm>
            <a:off x="4278092" y="1880662"/>
            <a:ext cx="725956" cy="617062"/>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Tree>
    <p:extLst>
      <p:ext uri="{BB962C8B-B14F-4D97-AF65-F5344CB8AC3E}">
        <p14:creationId xmlns:p14="http://schemas.microsoft.com/office/powerpoint/2010/main" val="2001721531"/>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60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anim calcmode="lin" valueType="num">
                                      <p:cBhvr>
                                        <p:cTn id="10" dur="500" fill="hold"/>
                                        <p:tgtEl>
                                          <p:spTgt spid="20"/>
                                        </p:tgtEl>
                                        <p:attrNameLst>
                                          <p:attrName>ppt_x</p:attrName>
                                        </p:attrNameLst>
                                      </p:cBhvr>
                                      <p:tavLst>
                                        <p:tav tm="0">
                                          <p:val>
                                            <p:fltVal val="0.5"/>
                                          </p:val>
                                        </p:tav>
                                        <p:tav tm="100000">
                                          <p:val>
                                            <p:strVal val="#ppt_x"/>
                                          </p:val>
                                        </p:tav>
                                      </p:tavLst>
                                    </p:anim>
                                    <p:anim calcmode="lin" valueType="num">
                                      <p:cBhvr>
                                        <p:cTn id="11" dur="500" fill="hold"/>
                                        <p:tgtEl>
                                          <p:spTgt spid="20"/>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600"/>
                                  </p:stCondLst>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ppt_w</p:attrName>
                                        </p:attrNameLst>
                                      </p:cBhvr>
                                      <p:tavLst>
                                        <p:tav tm="0">
                                          <p:val>
                                            <p:fltVal val="0"/>
                                          </p:val>
                                        </p:tav>
                                        <p:tav tm="100000">
                                          <p:val>
                                            <p:strVal val="#ppt_w"/>
                                          </p:val>
                                        </p:tav>
                                      </p:tavLst>
                                    </p:anim>
                                    <p:anim calcmode="lin" valueType="num">
                                      <p:cBhvr>
                                        <p:cTn id="15" dur="500" fill="hold"/>
                                        <p:tgtEl>
                                          <p:spTgt spid="29"/>
                                        </p:tgtEl>
                                        <p:attrNameLst>
                                          <p:attrName>ppt_h</p:attrName>
                                        </p:attrNameLst>
                                      </p:cBhvr>
                                      <p:tavLst>
                                        <p:tav tm="0">
                                          <p:val>
                                            <p:fltVal val="0"/>
                                          </p:val>
                                        </p:tav>
                                        <p:tav tm="100000">
                                          <p:val>
                                            <p:strVal val="#ppt_h"/>
                                          </p:val>
                                        </p:tav>
                                      </p:tavLst>
                                    </p:anim>
                                    <p:animEffect transition="in" filter="fade">
                                      <p:cBhvr>
                                        <p:cTn id="16" dur="500"/>
                                        <p:tgtEl>
                                          <p:spTgt spid="29"/>
                                        </p:tgtEl>
                                      </p:cBhvr>
                                    </p:animEffect>
                                    <p:anim calcmode="lin" valueType="num">
                                      <p:cBhvr>
                                        <p:cTn id="17" dur="500" fill="hold"/>
                                        <p:tgtEl>
                                          <p:spTgt spid="29"/>
                                        </p:tgtEl>
                                        <p:attrNameLst>
                                          <p:attrName>ppt_x</p:attrName>
                                        </p:attrNameLst>
                                      </p:cBhvr>
                                      <p:tavLst>
                                        <p:tav tm="0">
                                          <p:val>
                                            <p:fltVal val="0.5"/>
                                          </p:val>
                                        </p:tav>
                                        <p:tav tm="100000">
                                          <p:val>
                                            <p:strVal val="#ppt_x"/>
                                          </p:val>
                                        </p:tav>
                                      </p:tavLst>
                                    </p:anim>
                                    <p:anim calcmode="lin" valueType="num">
                                      <p:cBhvr>
                                        <p:cTn id="18" dur="500" fill="hold"/>
                                        <p:tgtEl>
                                          <p:spTgt spid="29"/>
                                        </p:tgtEl>
                                        <p:attrNameLst>
                                          <p:attrName>ppt_y</p:attrName>
                                        </p:attrNameLst>
                                      </p:cBhvr>
                                      <p:tavLst>
                                        <p:tav tm="0">
                                          <p:val>
                                            <p:fltVal val="0.5"/>
                                          </p:val>
                                        </p:tav>
                                        <p:tav tm="100000">
                                          <p:val>
                                            <p:strVal val="#ppt_y"/>
                                          </p:val>
                                        </p:tav>
                                      </p:tavLst>
                                    </p:anim>
                                  </p:childTnLst>
                                </p:cTn>
                              </p:par>
                            </p:childTnLst>
                          </p:cTn>
                        </p:par>
                        <p:par>
                          <p:cTn id="19" fill="hold">
                            <p:stCondLst>
                              <p:cond delay="1100"/>
                            </p:stCondLst>
                            <p:childTnLst>
                              <p:par>
                                <p:cTn id="20" presetID="16" presetClass="entr" presetSubtype="21" fill="hold" grpId="0" nodeType="after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arn(inVertical)">
                                      <p:cBhvr>
                                        <p:cTn id="22" dur="500"/>
                                        <p:tgtEl>
                                          <p:spTgt spid="19"/>
                                        </p:tgtEl>
                                      </p:cBhvr>
                                    </p:animEffect>
                                  </p:childTnLst>
                                </p:cTn>
                              </p:par>
                              <p:par>
                                <p:cTn id="23" presetID="22" presetClass="entr" presetSubtype="4" fill="hold" grpId="0" nodeType="withEffect">
                                  <p:stCondLst>
                                    <p:cond delay="800"/>
                                  </p:stCondLst>
                                  <p:childTnLst>
                                    <p:set>
                                      <p:cBhvr>
                                        <p:cTn id="24" dur="1" fill="hold">
                                          <p:stCondLst>
                                            <p:cond delay="0"/>
                                          </p:stCondLst>
                                        </p:cTn>
                                        <p:tgtEl>
                                          <p:spTgt spid="10"/>
                                        </p:tgtEl>
                                        <p:attrNameLst>
                                          <p:attrName>style.visibility</p:attrName>
                                        </p:attrNameLst>
                                      </p:cBhvr>
                                      <p:to>
                                        <p:strVal val="visible"/>
                                      </p:to>
                                    </p:set>
                                    <p:animEffect transition="in" filter="wipe(down)">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9" grpId="0"/>
      <p:bldP spid="20" grpId="0" animBg="1"/>
      <p:bldP spid="29"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674697" y="156698"/>
            <a:ext cx="2741856" cy="277143"/>
          </a:xfrm>
        </p:spPr>
        <p:txBody>
          <a:bodyPr/>
          <a:lstStyle/>
          <a:p>
            <a:r>
              <a:rPr lang="en-US" altLang="zh-CN" sz="1800" b="1" dirty="0" err="1" smtClean="0"/>
              <a:t>Xquery</a:t>
            </a:r>
            <a:r>
              <a:rPr lang="zh-CN" altLang="en-US" sz="1800" b="1" dirty="0" smtClean="0"/>
              <a:t>问题</a:t>
            </a:r>
            <a:r>
              <a:rPr lang="zh-CN" altLang="en-US" sz="1800" b="1" dirty="0"/>
              <a:t>讨论</a:t>
            </a:r>
          </a:p>
        </p:txBody>
      </p:sp>
      <p:sp>
        <p:nvSpPr>
          <p:cNvPr id="32"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36" name="Freeform 5"/>
          <p:cNvSpPr>
            <a:spLocks/>
          </p:cNvSpPr>
          <p:nvPr/>
        </p:nvSpPr>
        <p:spPr bwMode="auto">
          <a:xfrm>
            <a:off x="1030379" y="1275606"/>
            <a:ext cx="1448034" cy="130556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7" name="TextBox 3"/>
          <p:cNvSpPr txBox="1"/>
          <p:nvPr/>
        </p:nvSpPr>
        <p:spPr>
          <a:xfrm>
            <a:off x="1367478" y="1765969"/>
            <a:ext cx="638454" cy="307777"/>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zh-CN" altLang="en-US" sz="2000" b="1" dirty="0" smtClean="0"/>
              <a:t>问题</a:t>
            </a:r>
            <a:endParaRPr lang="zh-CN" altLang="en-US" sz="2000" b="1" dirty="0"/>
          </a:p>
        </p:txBody>
      </p:sp>
      <p:sp>
        <p:nvSpPr>
          <p:cNvPr id="38" name="矩形 3"/>
          <p:cNvSpPr/>
          <p:nvPr/>
        </p:nvSpPr>
        <p:spPr>
          <a:xfrm>
            <a:off x="2788123" y="1340483"/>
            <a:ext cx="4160141" cy="1158747"/>
          </a:xfrm>
          <a:custGeom>
            <a:avLst/>
            <a:gdLst/>
            <a:ahLst/>
            <a:cxn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4"/>
                  <a:pt x="6019294" y="625799"/>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4"/>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5"/>
          <p:cNvSpPr>
            <a:spLocks/>
          </p:cNvSpPr>
          <p:nvPr/>
        </p:nvSpPr>
        <p:spPr bwMode="auto">
          <a:xfrm>
            <a:off x="1031730" y="2926172"/>
            <a:ext cx="1448034" cy="130556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0" name="矩形 3"/>
          <p:cNvSpPr/>
          <p:nvPr/>
        </p:nvSpPr>
        <p:spPr>
          <a:xfrm>
            <a:off x="2788123" y="2997179"/>
            <a:ext cx="4160141" cy="1158747"/>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2045625" y="1765969"/>
            <a:ext cx="360284" cy="324836"/>
            <a:chOff x="2142410" y="2298139"/>
            <a:chExt cx="360284" cy="324836"/>
          </a:xfrm>
        </p:grpSpPr>
        <p:sp>
          <p:nvSpPr>
            <p:cNvPr id="42" name="Freeform 5"/>
            <p:cNvSpPr>
              <a:spLocks/>
            </p:cNvSpPr>
            <p:nvPr/>
          </p:nvSpPr>
          <p:spPr bwMode="auto">
            <a:xfrm flipH="1" flipV="1">
              <a:off x="2142410" y="2298139"/>
              <a:ext cx="360284" cy="32483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lumMod val="60000"/>
                <a:lumOff val="40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3" name="TextBox 11"/>
            <p:cNvSpPr txBox="1"/>
            <p:nvPr/>
          </p:nvSpPr>
          <p:spPr>
            <a:xfrm>
              <a:off x="2221796" y="2306669"/>
              <a:ext cx="201512" cy="307777"/>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en-US" altLang="zh-CN" sz="2000" b="1" dirty="0" smtClean="0">
                  <a:solidFill>
                    <a:schemeClr val="accent1"/>
                  </a:solidFill>
                </a:rPr>
                <a:t>1</a:t>
              </a:r>
              <a:endParaRPr lang="zh-CN" altLang="en-US" sz="2000" b="1" dirty="0">
                <a:solidFill>
                  <a:schemeClr val="accent1"/>
                </a:solidFill>
              </a:endParaRPr>
            </a:p>
          </p:txBody>
        </p:sp>
      </p:grpSp>
      <p:sp>
        <p:nvSpPr>
          <p:cNvPr id="44" name="TextBox 12"/>
          <p:cNvSpPr txBox="1"/>
          <p:nvPr/>
        </p:nvSpPr>
        <p:spPr>
          <a:xfrm>
            <a:off x="1397981" y="3405985"/>
            <a:ext cx="638454" cy="307777"/>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zh-CN" altLang="en-US" sz="2000" b="1" dirty="0" smtClean="0"/>
              <a:t>问题</a:t>
            </a:r>
            <a:endParaRPr lang="zh-CN" altLang="en-US" sz="2000" b="1" dirty="0"/>
          </a:p>
        </p:txBody>
      </p:sp>
      <p:grpSp>
        <p:nvGrpSpPr>
          <p:cNvPr id="45" name="组合 44"/>
          <p:cNvGrpSpPr/>
          <p:nvPr/>
        </p:nvGrpSpPr>
        <p:grpSpPr>
          <a:xfrm>
            <a:off x="2035071" y="3417294"/>
            <a:ext cx="360284" cy="324836"/>
            <a:chOff x="2142410" y="2298139"/>
            <a:chExt cx="360284" cy="324836"/>
          </a:xfrm>
        </p:grpSpPr>
        <p:sp>
          <p:nvSpPr>
            <p:cNvPr id="46" name="Freeform 5"/>
            <p:cNvSpPr>
              <a:spLocks/>
            </p:cNvSpPr>
            <p:nvPr/>
          </p:nvSpPr>
          <p:spPr bwMode="auto">
            <a:xfrm flipH="1" flipV="1">
              <a:off x="2142410" y="2298139"/>
              <a:ext cx="360284" cy="32483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lumMod val="60000"/>
                <a:lumOff val="40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7" name="TextBox 15"/>
            <p:cNvSpPr txBox="1"/>
            <p:nvPr/>
          </p:nvSpPr>
          <p:spPr>
            <a:xfrm>
              <a:off x="2221796" y="2306669"/>
              <a:ext cx="201512" cy="307777"/>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en-US" altLang="zh-CN" sz="2000" b="1" dirty="0" smtClean="0">
                  <a:solidFill>
                    <a:schemeClr val="accent2"/>
                  </a:solidFill>
                </a:rPr>
                <a:t>2</a:t>
              </a:r>
              <a:endParaRPr lang="zh-CN" altLang="en-US" sz="2000" b="1" dirty="0">
                <a:solidFill>
                  <a:schemeClr val="accent2"/>
                </a:solidFill>
              </a:endParaRPr>
            </a:p>
          </p:txBody>
        </p:sp>
      </p:grpSp>
      <p:sp>
        <p:nvSpPr>
          <p:cNvPr id="48" name="TextBox 20"/>
          <p:cNvSpPr txBox="1"/>
          <p:nvPr/>
        </p:nvSpPr>
        <p:spPr>
          <a:xfrm>
            <a:off x="3275856" y="1830089"/>
            <a:ext cx="3528392" cy="195695"/>
          </a:xfrm>
          <a:prstGeom prst="rect">
            <a:avLst/>
          </a:prstGeom>
          <a:noFill/>
        </p:spPr>
        <p:txBody>
          <a:bodyPr wrap="square" lIns="0" tIns="0" rIns="0" bIns="0" rtlCol="0">
            <a:spAutoFit/>
          </a:bodyPr>
          <a:lstStyle/>
          <a:p>
            <a:pPr algn="just">
              <a:lnSpc>
                <a:spcPts val="1400"/>
              </a:lnSpc>
            </a:pPr>
            <a:r>
              <a:rPr lang="zh-CN" altLang="en-US" sz="2000" b="1" dirty="0" smtClean="0">
                <a:solidFill>
                  <a:schemeClr val="tx1">
                    <a:lumMod val="65000"/>
                    <a:lumOff val="35000"/>
                  </a:schemeClr>
                </a:solidFill>
                <a:latin typeface="微软雅黑" pitchFamily="34" charset="-122"/>
                <a:ea typeface="微软雅黑" pitchFamily="34" charset="-122"/>
              </a:rPr>
              <a:t>请提问</a:t>
            </a:r>
            <a:endParaRPr lang="en-US" altLang="zh-CN" sz="2000" b="1" dirty="0">
              <a:solidFill>
                <a:schemeClr val="tx1">
                  <a:lumMod val="65000"/>
                  <a:lumOff val="35000"/>
                </a:schemeClr>
              </a:solidFill>
              <a:latin typeface="微软雅黑" pitchFamily="34" charset="-122"/>
              <a:ea typeface="微软雅黑" pitchFamily="34" charset="-122"/>
            </a:endParaRPr>
          </a:p>
        </p:txBody>
      </p:sp>
      <p:sp>
        <p:nvSpPr>
          <p:cNvPr id="49" name="TextBox 21"/>
          <p:cNvSpPr txBox="1"/>
          <p:nvPr/>
        </p:nvSpPr>
        <p:spPr>
          <a:xfrm>
            <a:off x="3328738" y="3483533"/>
            <a:ext cx="3289002" cy="195695"/>
          </a:xfrm>
          <a:prstGeom prst="rect">
            <a:avLst/>
          </a:prstGeom>
          <a:noFill/>
        </p:spPr>
        <p:txBody>
          <a:bodyPr wrap="square" lIns="0" tIns="0" rIns="0" bIns="0" rtlCol="0">
            <a:spAutoFit/>
          </a:bodyPr>
          <a:lstStyle>
            <a:defPPr>
              <a:defRPr lang="zh-CN"/>
            </a:defPPr>
            <a:lvl1pPr algn="just">
              <a:lnSpc>
                <a:spcPts val="1400"/>
              </a:lnSpc>
              <a:defRPr sz="2000">
                <a:solidFill>
                  <a:schemeClr val="tx1">
                    <a:lumMod val="65000"/>
                    <a:lumOff val="35000"/>
                  </a:schemeClr>
                </a:solidFill>
                <a:latin typeface="微软雅黑" pitchFamily="34" charset="-122"/>
                <a:ea typeface="微软雅黑" pitchFamily="34" charset="-122"/>
              </a:defRPr>
            </a:lvl1pPr>
          </a:lstStyle>
          <a:p>
            <a:r>
              <a:rPr lang="zh-CN" altLang="en-US" b="1" dirty="0"/>
              <a:t>请提问</a:t>
            </a:r>
            <a:endParaRPr lang="en-US" altLang="zh-CN" b="1" dirty="0"/>
          </a:p>
        </p:txBody>
      </p:sp>
    </p:spTree>
    <p:extLst>
      <p:ext uri="{BB962C8B-B14F-4D97-AF65-F5344CB8AC3E}">
        <p14:creationId xmlns:p14="http://schemas.microsoft.com/office/powerpoint/2010/main" val="88348902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Effect transition="in" filter="fade">
                                      <p:cBhvr>
                                        <p:cTn id="9" dur="500"/>
                                        <p:tgtEl>
                                          <p:spTgt spid="37"/>
                                        </p:tgtEl>
                                      </p:cBhvr>
                                    </p:animEffect>
                                    <p:anim calcmode="lin" valueType="num">
                                      <p:cBhvr>
                                        <p:cTn id="10" dur="500" fill="hold"/>
                                        <p:tgtEl>
                                          <p:spTgt spid="37"/>
                                        </p:tgtEl>
                                        <p:attrNameLst>
                                          <p:attrName>ppt_x</p:attrName>
                                        </p:attrNameLst>
                                      </p:cBhvr>
                                      <p:tavLst>
                                        <p:tav tm="0">
                                          <p:val>
                                            <p:fltVal val="0.5"/>
                                          </p:val>
                                        </p:tav>
                                        <p:tav tm="100000">
                                          <p:val>
                                            <p:strVal val="#ppt_x"/>
                                          </p:val>
                                        </p:tav>
                                      </p:tavLst>
                                    </p:anim>
                                    <p:anim calcmode="lin" valueType="num">
                                      <p:cBhvr>
                                        <p:cTn id="11" dur="500" fill="hold"/>
                                        <p:tgtEl>
                                          <p:spTgt spid="37"/>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36"/>
                                        </p:tgtEl>
                                        <p:attrNameLst>
                                          <p:attrName>style.visibility</p:attrName>
                                        </p:attrNameLst>
                                      </p:cBhvr>
                                      <p:to>
                                        <p:strVal val="visible"/>
                                      </p:to>
                                    </p:set>
                                    <p:anim calcmode="lin" valueType="num">
                                      <p:cBhvr>
                                        <p:cTn id="14" dur="500" fill="hold"/>
                                        <p:tgtEl>
                                          <p:spTgt spid="36"/>
                                        </p:tgtEl>
                                        <p:attrNameLst>
                                          <p:attrName>ppt_w</p:attrName>
                                        </p:attrNameLst>
                                      </p:cBhvr>
                                      <p:tavLst>
                                        <p:tav tm="0">
                                          <p:val>
                                            <p:fltVal val="0"/>
                                          </p:val>
                                        </p:tav>
                                        <p:tav tm="100000">
                                          <p:val>
                                            <p:strVal val="#ppt_w"/>
                                          </p:val>
                                        </p:tav>
                                      </p:tavLst>
                                    </p:anim>
                                    <p:anim calcmode="lin" valueType="num">
                                      <p:cBhvr>
                                        <p:cTn id="15" dur="500" fill="hold"/>
                                        <p:tgtEl>
                                          <p:spTgt spid="36"/>
                                        </p:tgtEl>
                                        <p:attrNameLst>
                                          <p:attrName>ppt_h</p:attrName>
                                        </p:attrNameLst>
                                      </p:cBhvr>
                                      <p:tavLst>
                                        <p:tav tm="0">
                                          <p:val>
                                            <p:fltVal val="0"/>
                                          </p:val>
                                        </p:tav>
                                        <p:tav tm="100000">
                                          <p:val>
                                            <p:strVal val="#ppt_h"/>
                                          </p:val>
                                        </p:tav>
                                      </p:tavLst>
                                    </p:anim>
                                    <p:animEffect transition="in" filter="fade">
                                      <p:cBhvr>
                                        <p:cTn id="16" dur="500"/>
                                        <p:tgtEl>
                                          <p:spTgt spid="36"/>
                                        </p:tgtEl>
                                      </p:cBhvr>
                                    </p:animEffect>
                                    <p:anim calcmode="lin" valueType="num">
                                      <p:cBhvr>
                                        <p:cTn id="17" dur="500" fill="hold"/>
                                        <p:tgtEl>
                                          <p:spTgt spid="36"/>
                                        </p:tgtEl>
                                        <p:attrNameLst>
                                          <p:attrName>ppt_x</p:attrName>
                                        </p:attrNameLst>
                                      </p:cBhvr>
                                      <p:tavLst>
                                        <p:tav tm="0">
                                          <p:val>
                                            <p:fltVal val="0.5"/>
                                          </p:val>
                                        </p:tav>
                                        <p:tav tm="100000">
                                          <p:val>
                                            <p:strVal val="#ppt_x"/>
                                          </p:val>
                                        </p:tav>
                                      </p:tavLst>
                                    </p:anim>
                                    <p:anim calcmode="lin" valueType="num">
                                      <p:cBhvr>
                                        <p:cTn id="18" dur="500" fill="hold"/>
                                        <p:tgtEl>
                                          <p:spTgt spid="36"/>
                                        </p:tgtEl>
                                        <p:attrNameLst>
                                          <p:attrName>ppt_y</p:attrName>
                                        </p:attrNameLst>
                                      </p:cBhvr>
                                      <p:tavLst>
                                        <p:tav tm="0">
                                          <p:val>
                                            <p:fltVal val="0.5"/>
                                          </p:val>
                                        </p:tav>
                                        <p:tav tm="100000">
                                          <p:val>
                                            <p:strVal val="#ppt_y"/>
                                          </p:val>
                                        </p:tav>
                                      </p:tavLst>
                                    </p:anim>
                                  </p:childTnLst>
                                </p:cTn>
                              </p:par>
                              <p:par>
                                <p:cTn id="19" presetID="53" presetClass="entr" presetSubtype="528"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p:cTn id="21" dur="500" fill="hold"/>
                                        <p:tgtEl>
                                          <p:spTgt spid="41"/>
                                        </p:tgtEl>
                                        <p:attrNameLst>
                                          <p:attrName>ppt_w</p:attrName>
                                        </p:attrNameLst>
                                      </p:cBhvr>
                                      <p:tavLst>
                                        <p:tav tm="0">
                                          <p:val>
                                            <p:fltVal val="0"/>
                                          </p:val>
                                        </p:tav>
                                        <p:tav tm="100000">
                                          <p:val>
                                            <p:strVal val="#ppt_w"/>
                                          </p:val>
                                        </p:tav>
                                      </p:tavLst>
                                    </p:anim>
                                    <p:anim calcmode="lin" valueType="num">
                                      <p:cBhvr>
                                        <p:cTn id="22" dur="500" fill="hold"/>
                                        <p:tgtEl>
                                          <p:spTgt spid="41"/>
                                        </p:tgtEl>
                                        <p:attrNameLst>
                                          <p:attrName>ppt_h</p:attrName>
                                        </p:attrNameLst>
                                      </p:cBhvr>
                                      <p:tavLst>
                                        <p:tav tm="0">
                                          <p:val>
                                            <p:fltVal val="0"/>
                                          </p:val>
                                        </p:tav>
                                        <p:tav tm="100000">
                                          <p:val>
                                            <p:strVal val="#ppt_h"/>
                                          </p:val>
                                        </p:tav>
                                      </p:tavLst>
                                    </p:anim>
                                    <p:animEffect transition="in" filter="fade">
                                      <p:cBhvr>
                                        <p:cTn id="23" dur="500"/>
                                        <p:tgtEl>
                                          <p:spTgt spid="41"/>
                                        </p:tgtEl>
                                      </p:cBhvr>
                                    </p:animEffect>
                                    <p:anim calcmode="lin" valueType="num">
                                      <p:cBhvr>
                                        <p:cTn id="24" dur="500" fill="hold"/>
                                        <p:tgtEl>
                                          <p:spTgt spid="41"/>
                                        </p:tgtEl>
                                        <p:attrNameLst>
                                          <p:attrName>ppt_x</p:attrName>
                                        </p:attrNameLst>
                                      </p:cBhvr>
                                      <p:tavLst>
                                        <p:tav tm="0">
                                          <p:val>
                                            <p:fltVal val="0.5"/>
                                          </p:val>
                                        </p:tav>
                                        <p:tav tm="100000">
                                          <p:val>
                                            <p:strVal val="#ppt_x"/>
                                          </p:val>
                                        </p:tav>
                                      </p:tavLst>
                                    </p:anim>
                                    <p:anim calcmode="lin" valueType="num">
                                      <p:cBhvr>
                                        <p:cTn id="25" dur="500" fill="hold"/>
                                        <p:tgtEl>
                                          <p:spTgt spid="41"/>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400"/>
                                  </p:stCondLst>
                                  <p:childTnLst>
                                    <p:set>
                                      <p:cBhvr>
                                        <p:cTn id="27" dur="1" fill="hold">
                                          <p:stCondLst>
                                            <p:cond delay="0"/>
                                          </p:stCondLst>
                                        </p:cTn>
                                        <p:tgtEl>
                                          <p:spTgt spid="39"/>
                                        </p:tgtEl>
                                        <p:attrNameLst>
                                          <p:attrName>style.visibility</p:attrName>
                                        </p:attrNameLst>
                                      </p:cBhvr>
                                      <p:to>
                                        <p:strVal val="visible"/>
                                      </p:to>
                                    </p:set>
                                    <p:anim calcmode="lin" valueType="num">
                                      <p:cBhvr>
                                        <p:cTn id="28" dur="500" fill="hold"/>
                                        <p:tgtEl>
                                          <p:spTgt spid="39"/>
                                        </p:tgtEl>
                                        <p:attrNameLst>
                                          <p:attrName>ppt_w</p:attrName>
                                        </p:attrNameLst>
                                      </p:cBhvr>
                                      <p:tavLst>
                                        <p:tav tm="0">
                                          <p:val>
                                            <p:fltVal val="0"/>
                                          </p:val>
                                        </p:tav>
                                        <p:tav tm="100000">
                                          <p:val>
                                            <p:strVal val="#ppt_w"/>
                                          </p:val>
                                        </p:tav>
                                      </p:tavLst>
                                    </p:anim>
                                    <p:anim calcmode="lin" valueType="num">
                                      <p:cBhvr>
                                        <p:cTn id="29" dur="500" fill="hold"/>
                                        <p:tgtEl>
                                          <p:spTgt spid="39"/>
                                        </p:tgtEl>
                                        <p:attrNameLst>
                                          <p:attrName>ppt_h</p:attrName>
                                        </p:attrNameLst>
                                      </p:cBhvr>
                                      <p:tavLst>
                                        <p:tav tm="0">
                                          <p:val>
                                            <p:fltVal val="0"/>
                                          </p:val>
                                        </p:tav>
                                        <p:tav tm="100000">
                                          <p:val>
                                            <p:strVal val="#ppt_h"/>
                                          </p:val>
                                        </p:tav>
                                      </p:tavLst>
                                    </p:anim>
                                    <p:animEffect transition="in" filter="fade">
                                      <p:cBhvr>
                                        <p:cTn id="30" dur="500"/>
                                        <p:tgtEl>
                                          <p:spTgt spid="39"/>
                                        </p:tgtEl>
                                      </p:cBhvr>
                                    </p:animEffect>
                                    <p:anim calcmode="lin" valueType="num">
                                      <p:cBhvr>
                                        <p:cTn id="31" dur="500" fill="hold"/>
                                        <p:tgtEl>
                                          <p:spTgt spid="39"/>
                                        </p:tgtEl>
                                        <p:attrNameLst>
                                          <p:attrName>ppt_x</p:attrName>
                                        </p:attrNameLst>
                                      </p:cBhvr>
                                      <p:tavLst>
                                        <p:tav tm="0">
                                          <p:val>
                                            <p:fltVal val="0.5"/>
                                          </p:val>
                                        </p:tav>
                                        <p:tav tm="100000">
                                          <p:val>
                                            <p:strVal val="#ppt_x"/>
                                          </p:val>
                                        </p:tav>
                                      </p:tavLst>
                                    </p:anim>
                                    <p:anim calcmode="lin" valueType="num">
                                      <p:cBhvr>
                                        <p:cTn id="32" dur="500" fill="hold"/>
                                        <p:tgtEl>
                                          <p:spTgt spid="39"/>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400"/>
                                  </p:stCondLst>
                                  <p:childTnLst>
                                    <p:set>
                                      <p:cBhvr>
                                        <p:cTn id="34" dur="1" fill="hold">
                                          <p:stCondLst>
                                            <p:cond delay="0"/>
                                          </p:stCondLst>
                                        </p:cTn>
                                        <p:tgtEl>
                                          <p:spTgt spid="44"/>
                                        </p:tgtEl>
                                        <p:attrNameLst>
                                          <p:attrName>style.visibility</p:attrName>
                                        </p:attrNameLst>
                                      </p:cBhvr>
                                      <p:to>
                                        <p:strVal val="visible"/>
                                      </p:to>
                                    </p:set>
                                    <p:anim calcmode="lin" valueType="num">
                                      <p:cBhvr>
                                        <p:cTn id="35" dur="500" fill="hold"/>
                                        <p:tgtEl>
                                          <p:spTgt spid="44"/>
                                        </p:tgtEl>
                                        <p:attrNameLst>
                                          <p:attrName>ppt_w</p:attrName>
                                        </p:attrNameLst>
                                      </p:cBhvr>
                                      <p:tavLst>
                                        <p:tav tm="0">
                                          <p:val>
                                            <p:fltVal val="0"/>
                                          </p:val>
                                        </p:tav>
                                        <p:tav tm="100000">
                                          <p:val>
                                            <p:strVal val="#ppt_w"/>
                                          </p:val>
                                        </p:tav>
                                      </p:tavLst>
                                    </p:anim>
                                    <p:anim calcmode="lin" valueType="num">
                                      <p:cBhvr>
                                        <p:cTn id="36" dur="500" fill="hold"/>
                                        <p:tgtEl>
                                          <p:spTgt spid="44"/>
                                        </p:tgtEl>
                                        <p:attrNameLst>
                                          <p:attrName>ppt_h</p:attrName>
                                        </p:attrNameLst>
                                      </p:cBhvr>
                                      <p:tavLst>
                                        <p:tav tm="0">
                                          <p:val>
                                            <p:fltVal val="0"/>
                                          </p:val>
                                        </p:tav>
                                        <p:tav tm="100000">
                                          <p:val>
                                            <p:strVal val="#ppt_h"/>
                                          </p:val>
                                        </p:tav>
                                      </p:tavLst>
                                    </p:anim>
                                    <p:animEffect transition="in" filter="fade">
                                      <p:cBhvr>
                                        <p:cTn id="37" dur="500"/>
                                        <p:tgtEl>
                                          <p:spTgt spid="44"/>
                                        </p:tgtEl>
                                      </p:cBhvr>
                                    </p:animEffect>
                                    <p:anim calcmode="lin" valueType="num">
                                      <p:cBhvr>
                                        <p:cTn id="38" dur="500" fill="hold"/>
                                        <p:tgtEl>
                                          <p:spTgt spid="44"/>
                                        </p:tgtEl>
                                        <p:attrNameLst>
                                          <p:attrName>ppt_x</p:attrName>
                                        </p:attrNameLst>
                                      </p:cBhvr>
                                      <p:tavLst>
                                        <p:tav tm="0">
                                          <p:val>
                                            <p:fltVal val="0.5"/>
                                          </p:val>
                                        </p:tav>
                                        <p:tav tm="100000">
                                          <p:val>
                                            <p:strVal val="#ppt_x"/>
                                          </p:val>
                                        </p:tav>
                                      </p:tavLst>
                                    </p:anim>
                                    <p:anim calcmode="lin" valueType="num">
                                      <p:cBhvr>
                                        <p:cTn id="39" dur="500" fill="hold"/>
                                        <p:tgtEl>
                                          <p:spTgt spid="44"/>
                                        </p:tgtEl>
                                        <p:attrNameLst>
                                          <p:attrName>ppt_y</p:attrName>
                                        </p:attrNameLst>
                                      </p:cBhvr>
                                      <p:tavLst>
                                        <p:tav tm="0">
                                          <p:val>
                                            <p:fltVal val="0.5"/>
                                          </p:val>
                                        </p:tav>
                                        <p:tav tm="100000">
                                          <p:val>
                                            <p:strVal val="#ppt_y"/>
                                          </p:val>
                                        </p:tav>
                                      </p:tavLst>
                                    </p:anim>
                                  </p:childTnLst>
                                </p:cTn>
                              </p:par>
                              <p:par>
                                <p:cTn id="40" presetID="53" presetClass="entr" presetSubtype="528" fill="hold" nodeType="withEffect">
                                  <p:stCondLst>
                                    <p:cond delay="400"/>
                                  </p:stCondLst>
                                  <p:childTnLst>
                                    <p:set>
                                      <p:cBhvr>
                                        <p:cTn id="41" dur="1" fill="hold">
                                          <p:stCondLst>
                                            <p:cond delay="0"/>
                                          </p:stCondLst>
                                        </p:cTn>
                                        <p:tgtEl>
                                          <p:spTgt spid="45"/>
                                        </p:tgtEl>
                                        <p:attrNameLst>
                                          <p:attrName>style.visibility</p:attrName>
                                        </p:attrNameLst>
                                      </p:cBhvr>
                                      <p:to>
                                        <p:strVal val="visible"/>
                                      </p:to>
                                    </p:set>
                                    <p:anim calcmode="lin" valueType="num">
                                      <p:cBhvr>
                                        <p:cTn id="42" dur="500" fill="hold"/>
                                        <p:tgtEl>
                                          <p:spTgt spid="45"/>
                                        </p:tgtEl>
                                        <p:attrNameLst>
                                          <p:attrName>ppt_w</p:attrName>
                                        </p:attrNameLst>
                                      </p:cBhvr>
                                      <p:tavLst>
                                        <p:tav tm="0">
                                          <p:val>
                                            <p:fltVal val="0"/>
                                          </p:val>
                                        </p:tav>
                                        <p:tav tm="100000">
                                          <p:val>
                                            <p:strVal val="#ppt_w"/>
                                          </p:val>
                                        </p:tav>
                                      </p:tavLst>
                                    </p:anim>
                                    <p:anim calcmode="lin" valueType="num">
                                      <p:cBhvr>
                                        <p:cTn id="43" dur="500" fill="hold"/>
                                        <p:tgtEl>
                                          <p:spTgt spid="45"/>
                                        </p:tgtEl>
                                        <p:attrNameLst>
                                          <p:attrName>ppt_h</p:attrName>
                                        </p:attrNameLst>
                                      </p:cBhvr>
                                      <p:tavLst>
                                        <p:tav tm="0">
                                          <p:val>
                                            <p:fltVal val="0"/>
                                          </p:val>
                                        </p:tav>
                                        <p:tav tm="100000">
                                          <p:val>
                                            <p:strVal val="#ppt_h"/>
                                          </p:val>
                                        </p:tav>
                                      </p:tavLst>
                                    </p:anim>
                                    <p:animEffect transition="in" filter="fade">
                                      <p:cBhvr>
                                        <p:cTn id="44" dur="500"/>
                                        <p:tgtEl>
                                          <p:spTgt spid="45"/>
                                        </p:tgtEl>
                                      </p:cBhvr>
                                    </p:animEffect>
                                    <p:anim calcmode="lin" valueType="num">
                                      <p:cBhvr>
                                        <p:cTn id="45" dur="500" fill="hold"/>
                                        <p:tgtEl>
                                          <p:spTgt spid="45"/>
                                        </p:tgtEl>
                                        <p:attrNameLst>
                                          <p:attrName>ppt_x</p:attrName>
                                        </p:attrNameLst>
                                      </p:cBhvr>
                                      <p:tavLst>
                                        <p:tav tm="0">
                                          <p:val>
                                            <p:fltVal val="0.5"/>
                                          </p:val>
                                        </p:tav>
                                        <p:tav tm="100000">
                                          <p:val>
                                            <p:strVal val="#ppt_x"/>
                                          </p:val>
                                        </p:tav>
                                      </p:tavLst>
                                    </p:anim>
                                    <p:anim calcmode="lin" valueType="num">
                                      <p:cBhvr>
                                        <p:cTn id="46" dur="500" fill="hold"/>
                                        <p:tgtEl>
                                          <p:spTgt spid="45"/>
                                        </p:tgtEl>
                                        <p:attrNameLst>
                                          <p:attrName>ppt_y</p:attrName>
                                        </p:attrNameLst>
                                      </p:cBhvr>
                                      <p:tavLst>
                                        <p:tav tm="0">
                                          <p:val>
                                            <p:fltVal val="0.5"/>
                                          </p:val>
                                        </p:tav>
                                        <p:tav tm="100000">
                                          <p:val>
                                            <p:strVal val="#ppt_y"/>
                                          </p:val>
                                        </p:tav>
                                      </p:tavLst>
                                    </p:anim>
                                  </p:childTnLst>
                                </p:cTn>
                              </p:par>
                            </p:childTnLst>
                          </p:cTn>
                        </p:par>
                        <p:par>
                          <p:cTn id="47" fill="hold">
                            <p:stCondLst>
                              <p:cond delay="900"/>
                            </p:stCondLst>
                            <p:childTnLst>
                              <p:par>
                                <p:cTn id="48" presetID="55" presetClass="entr" presetSubtype="0" fill="hold" grpId="0" nodeType="afterEffect">
                                  <p:stCondLst>
                                    <p:cond delay="0"/>
                                  </p:stCondLst>
                                  <p:childTnLst>
                                    <p:set>
                                      <p:cBhvr>
                                        <p:cTn id="49" dur="1" fill="hold">
                                          <p:stCondLst>
                                            <p:cond delay="0"/>
                                          </p:stCondLst>
                                        </p:cTn>
                                        <p:tgtEl>
                                          <p:spTgt spid="48"/>
                                        </p:tgtEl>
                                        <p:attrNameLst>
                                          <p:attrName>style.visibility</p:attrName>
                                        </p:attrNameLst>
                                      </p:cBhvr>
                                      <p:to>
                                        <p:strVal val="visible"/>
                                      </p:to>
                                    </p:set>
                                    <p:anim calcmode="lin" valueType="num">
                                      <p:cBhvr>
                                        <p:cTn id="50" dur="1000" fill="hold"/>
                                        <p:tgtEl>
                                          <p:spTgt spid="48"/>
                                        </p:tgtEl>
                                        <p:attrNameLst>
                                          <p:attrName>ppt_w</p:attrName>
                                        </p:attrNameLst>
                                      </p:cBhvr>
                                      <p:tavLst>
                                        <p:tav tm="0">
                                          <p:val>
                                            <p:strVal val="#ppt_w*0.70"/>
                                          </p:val>
                                        </p:tav>
                                        <p:tav tm="100000">
                                          <p:val>
                                            <p:strVal val="#ppt_w"/>
                                          </p:val>
                                        </p:tav>
                                      </p:tavLst>
                                    </p:anim>
                                    <p:anim calcmode="lin" valueType="num">
                                      <p:cBhvr>
                                        <p:cTn id="51" dur="1000" fill="hold"/>
                                        <p:tgtEl>
                                          <p:spTgt spid="48"/>
                                        </p:tgtEl>
                                        <p:attrNameLst>
                                          <p:attrName>ppt_h</p:attrName>
                                        </p:attrNameLst>
                                      </p:cBhvr>
                                      <p:tavLst>
                                        <p:tav tm="0">
                                          <p:val>
                                            <p:strVal val="#ppt_h"/>
                                          </p:val>
                                        </p:tav>
                                        <p:tav tm="100000">
                                          <p:val>
                                            <p:strVal val="#ppt_h"/>
                                          </p:val>
                                        </p:tav>
                                      </p:tavLst>
                                    </p:anim>
                                    <p:animEffect transition="in" filter="fade">
                                      <p:cBhvr>
                                        <p:cTn id="52" dur="1000"/>
                                        <p:tgtEl>
                                          <p:spTgt spid="48"/>
                                        </p:tgtEl>
                                      </p:cBhvr>
                                    </p:animEffect>
                                  </p:childTnLst>
                                </p:cTn>
                              </p:par>
                              <p:par>
                                <p:cTn id="53" presetID="55"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 calcmode="lin" valueType="num">
                                      <p:cBhvr>
                                        <p:cTn id="55" dur="1000" fill="hold"/>
                                        <p:tgtEl>
                                          <p:spTgt spid="38"/>
                                        </p:tgtEl>
                                        <p:attrNameLst>
                                          <p:attrName>ppt_w</p:attrName>
                                        </p:attrNameLst>
                                      </p:cBhvr>
                                      <p:tavLst>
                                        <p:tav tm="0">
                                          <p:val>
                                            <p:strVal val="#ppt_w*0.70"/>
                                          </p:val>
                                        </p:tav>
                                        <p:tav tm="100000">
                                          <p:val>
                                            <p:strVal val="#ppt_w"/>
                                          </p:val>
                                        </p:tav>
                                      </p:tavLst>
                                    </p:anim>
                                    <p:anim calcmode="lin" valueType="num">
                                      <p:cBhvr>
                                        <p:cTn id="56" dur="1000" fill="hold"/>
                                        <p:tgtEl>
                                          <p:spTgt spid="38"/>
                                        </p:tgtEl>
                                        <p:attrNameLst>
                                          <p:attrName>ppt_h</p:attrName>
                                        </p:attrNameLst>
                                      </p:cBhvr>
                                      <p:tavLst>
                                        <p:tav tm="0">
                                          <p:val>
                                            <p:strVal val="#ppt_h"/>
                                          </p:val>
                                        </p:tav>
                                        <p:tav tm="100000">
                                          <p:val>
                                            <p:strVal val="#ppt_h"/>
                                          </p:val>
                                        </p:tav>
                                      </p:tavLst>
                                    </p:anim>
                                    <p:animEffect transition="in" filter="fade">
                                      <p:cBhvr>
                                        <p:cTn id="57" dur="1000"/>
                                        <p:tgtEl>
                                          <p:spTgt spid="38"/>
                                        </p:tgtEl>
                                      </p:cBhvr>
                                    </p:animEffect>
                                  </p:childTnLst>
                                </p:cTn>
                              </p:par>
                              <p:par>
                                <p:cTn id="58" presetID="55" presetClass="entr" presetSubtype="0" fill="hold" grpId="0" nodeType="withEffect">
                                  <p:stCondLst>
                                    <p:cond delay="400"/>
                                  </p:stCondLst>
                                  <p:childTnLst>
                                    <p:set>
                                      <p:cBhvr>
                                        <p:cTn id="59" dur="1" fill="hold">
                                          <p:stCondLst>
                                            <p:cond delay="0"/>
                                          </p:stCondLst>
                                        </p:cTn>
                                        <p:tgtEl>
                                          <p:spTgt spid="49"/>
                                        </p:tgtEl>
                                        <p:attrNameLst>
                                          <p:attrName>style.visibility</p:attrName>
                                        </p:attrNameLst>
                                      </p:cBhvr>
                                      <p:to>
                                        <p:strVal val="visible"/>
                                      </p:to>
                                    </p:set>
                                    <p:anim calcmode="lin" valueType="num">
                                      <p:cBhvr>
                                        <p:cTn id="60" dur="1000" fill="hold"/>
                                        <p:tgtEl>
                                          <p:spTgt spid="49"/>
                                        </p:tgtEl>
                                        <p:attrNameLst>
                                          <p:attrName>ppt_w</p:attrName>
                                        </p:attrNameLst>
                                      </p:cBhvr>
                                      <p:tavLst>
                                        <p:tav tm="0">
                                          <p:val>
                                            <p:strVal val="#ppt_w*0.70"/>
                                          </p:val>
                                        </p:tav>
                                        <p:tav tm="100000">
                                          <p:val>
                                            <p:strVal val="#ppt_w"/>
                                          </p:val>
                                        </p:tav>
                                      </p:tavLst>
                                    </p:anim>
                                    <p:anim calcmode="lin" valueType="num">
                                      <p:cBhvr>
                                        <p:cTn id="61" dur="1000" fill="hold"/>
                                        <p:tgtEl>
                                          <p:spTgt spid="49"/>
                                        </p:tgtEl>
                                        <p:attrNameLst>
                                          <p:attrName>ppt_h</p:attrName>
                                        </p:attrNameLst>
                                      </p:cBhvr>
                                      <p:tavLst>
                                        <p:tav tm="0">
                                          <p:val>
                                            <p:strVal val="#ppt_h"/>
                                          </p:val>
                                        </p:tav>
                                        <p:tav tm="100000">
                                          <p:val>
                                            <p:strVal val="#ppt_h"/>
                                          </p:val>
                                        </p:tav>
                                      </p:tavLst>
                                    </p:anim>
                                    <p:animEffect transition="in" filter="fade">
                                      <p:cBhvr>
                                        <p:cTn id="62" dur="1000"/>
                                        <p:tgtEl>
                                          <p:spTgt spid="49"/>
                                        </p:tgtEl>
                                      </p:cBhvr>
                                    </p:animEffect>
                                  </p:childTnLst>
                                </p:cTn>
                              </p:par>
                              <p:par>
                                <p:cTn id="63" presetID="55" presetClass="entr" presetSubtype="0" fill="hold" grpId="0" nodeType="withEffect">
                                  <p:stCondLst>
                                    <p:cond delay="400"/>
                                  </p:stCondLst>
                                  <p:childTnLst>
                                    <p:set>
                                      <p:cBhvr>
                                        <p:cTn id="64" dur="1" fill="hold">
                                          <p:stCondLst>
                                            <p:cond delay="0"/>
                                          </p:stCondLst>
                                        </p:cTn>
                                        <p:tgtEl>
                                          <p:spTgt spid="40"/>
                                        </p:tgtEl>
                                        <p:attrNameLst>
                                          <p:attrName>style.visibility</p:attrName>
                                        </p:attrNameLst>
                                      </p:cBhvr>
                                      <p:to>
                                        <p:strVal val="visible"/>
                                      </p:to>
                                    </p:set>
                                    <p:anim calcmode="lin" valueType="num">
                                      <p:cBhvr>
                                        <p:cTn id="65" dur="1000" fill="hold"/>
                                        <p:tgtEl>
                                          <p:spTgt spid="40"/>
                                        </p:tgtEl>
                                        <p:attrNameLst>
                                          <p:attrName>ppt_w</p:attrName>
                                        </p:attrNameLst>
                                      </p:cBhvr>
                                      <p:tavLst>
                                        <p:tav tm="0">
                                          <p:val>
                                            <p:strVal val="#ppt_w*0.70"/>
                                          </p:val>
                                        </p:tav>
                                        <p:tav tm="100000">
                                          <p:val>
                                            <p:strVal val="#ppt_w"/>
                                          </p:val>
                                        </p:tav>
                                      </p:tavLst>
                                    </p:anim>
                                    <p:anim calcmode="lin" valueType="num">
                                      <p:cBhvr>
                                        <p:cTn id="66" dur="1000" fill="hold"/>
                                        <p:tgtEl>
                                          <p:spTgt spid="40"/>
                                        </p:tgtEl>
                                        <p:attrNameLst>
                                          <p:attrName>ppt_h</p:attrName>
                                        </p:attrNameLst>
                                      </p:cBhvr>
                                      <p:tavLst>
                                        <p:tav tm="0">
                                          <p:val>
                                            <p:strVal val="#ppt_h"/>
                                          </p:val>
                                        </p:tav>
                                        <p:tav tm="100000">
                                          <p:val>
                                            <p:strVal val="#ppt_h"/>
                                          </p:val>
                                        </p:tav>
                                      </p:tavLst>
                                    </p:anim>
                                    <p:animEffect transition="in" filter="fade">
                                      <p:cBhvr>
                                        <p:cTn id="67"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animBg="1"/>
      <p:bldP spid="39" grpId="0" animBg="1"/>
      <p:bldP spid="40" grpId="0" animBg="1"/>
      <p:bldP spid="44" grpId="0"/>
      <p:bldP spid="48" grpId="0"/>
      <p:bldP spid="49"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 name="图片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252520" cy="5143500"/>
          </a:xfrm>
          <a:prstGeom prst="rect">
            <a:avLst/>
          </a:prstGeom>
        </p:spPr>
      </p:pic>
      <p:sp>
        <p:nvSpPr>
          <p:cNvPr id="12" name="矩形 5"/>
          <p:cNvSpPr/>
          <p:nvPr/>
        </p:nvSpPr>
        <p:spPr>
          <a:xfrm>
            <a:off x="784" y="2211710"/>
            <a:ext cx="9251736"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9"/>
          <p:cNvSpPr txBox="1"/>
          <p:nvPr/>
        </p:nvSpPr>
        <p:spPr>
          <a:xfrm>
            <a:off x="2851151" y="2944120"/>
            <a:ext cx="3441700" cy="623248"/>
          </a:xfrm>
          <a:prstGeom prst="rect">
            <a:avLst/>
          </a:prstGeom>
          <a:noFill/>
        </p:spPr>
        <p:txBody>
          <a:bodyPr wrap="square" lIns="68580" tIns="34290" rIns="68580" bIns="34290" rtlCol="0">
            <a:spAutoFit/>
          </a:bodyPr>
          <a:lstStyle/>
          <a:p>
            <a:pPr marL="0" lvl="1" algn="ctr"/>
            <a:r>
              <a:rPr lang="zh-CN" altLang="en-US" sz="3600" b="1" spc="300" dirty="0" smtClean="0">
                <a:solidFill>
                  <a:schemeClr val="bg1"/>
                </a:solidFill>
                <a:latin typeface="微软雅黑" pitchFamily="34" charset="-122"/>
                <a:ea typeface="微软雅黑" pitchFamily="34" charset="-122"/>
              </a:rPr>
              <a:t>小结</a:t>
            </a:r>
            <a:endParaRPr lang="zh-CN" altLang="en-US" sz="3600" b="1" spc="300" dirty="0">
              <a:solidFill>
                <a:schemeClr val="bg1"/>
              </a:solidFill>
              <a:latin typeface="微软雅黑" pitchFamily="34" charset="-122"/>
              <a:ea typeface="微软雅黑" pitchFamily="34" charset="-122"/>
            </a:endParaRPr>
          </a:p>
        </p:txBody>
      </p:sp>
      <p:sp>
        <p:nvSpPr>
          <p:cNvPr id="28" name="Freeform 5"/>
          <p:cNvSpPr>
            <a:spLocks/>
          </p:cNvSpPr>
          <p:nvPr/>
        </p:nvSpPr>
        <p:spPr bwMode="auto">
          <a:xfrm>
            <a:off x="3950960" y="1607124"/>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6"/>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9" name="KSO_Shape"/>
          <p:cNvSpPr>
            <a:spLocks/>
          </p:cNvSpPr>
          <p:nvPr/>
        </p:nvSpPr>
        <p:spPr bwMode="auto">
          <a:xfrm>
            <a:off x="4280412" y="1832534"/>
            <a:ext cx="723636" cy="694692"/>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Tree>
    <p:extLst>
      <p:ext uri="{BB962C8B-B14F-4D97-AF65-F5344CB8AC3E}">
        <p14:creationId xmlns:p14="http://schemas.microsoft.com/office/powerpoint/2010/main" val="263274255"/>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anim calcmode="lin" valueType="num">
                                      <p:cBhvr>
                                        <p:cTn id="10" dur="500" fill="hold"/>
                                        <p:tgtEl>
                                          <p:spTgt spid="28"/>
                                        </p:tgtEl>
                                        <p:attrNameLst>
                                          <p:attrName>ppt_x</p:attrName>
                                        </p:attrNameLst>
                                      </p:cBhvr>
                                      <p:tavLst>
                                        <p:tav tm="0">
                                          <p:val>
                                            <p:fltVal val="0.5"/>
                                          </p:val>
                                        </p:tav>
                                        <p:tav tm="100000">
                                          <p:val>
                                            <p:strVal val="#ppt_x"/>
                                          </p:val>
                                        </p:tav>
                                      </p:tavLst>
                                    </p:anim>
                                    <p:anim calcmode="lin" valueType="num">
                                      <p:cBhvr>
                                        <p:cTn id="11" dur="500" fill="hold"/>
                                        <p:tgtEl>
                                          <p:spTgt spid="28"/>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ppt_w</p:attrName>
                                        </p:attrNameLst>
                                      </p:cBhvr>
                                      <p:tavLst>
                                        <p:tav tm="0">
                                          <p:val>
                                            <p:fltVal val="0"/>
                                          </p:val>
                                        </p:tav>
                                        <p:tav tm="100000">
                                          <p:val>
                                            <p:strVal val="#ppt_w"/>
                                          </p:val>
                                        </p:tav>
                                      </p:tavLst>
                                    </p:anim>
                                    <p:anim calcmode="lin" valueType="num">
                                      <p:cBhvr>
                                        <p:cTn id="15" dur="500" fill="hold"/>
                                        <p:tgtEl>
                                          <p:spTgt spid="29"/>
                                        </p:tgtEl>
                                        <p:attrNameLst>
                                          <p:attrName>ppt_h</p:attrName>
                                        </p:attrNameLst>
                                      </p:cBhvr>
                                      <p:tavLst>
                                        <p:tav tm="0">
                                          <p:val>
                                            <p:fltVal val="0"/>
                                          </p:val>
                                        </p:tav>
                                        <p:tav tm="100000">
                                          <p:val>
                                            <p:strVal val="#ppt_h"/>
                                          </p:val>
                                        </p:tav>
                                      </p:tavLst>
                                    </p:anim>
                                    <p:animEffect transition="in" filter="fade">
                                      <p:cBhvr>
                                        <p:cTn id="16" dur="500"/>
                                        <p:tgtEl>
                                          <p:spTgt spid="29"/>
                                        </p:tgtEl>
                                      </p:cBhvr>
                                    </p:animEffect>
                                    <p:anim calcmode="lin" valueType="num">
                                      <p:cBhvr>
                                        <p:cTn id="17" dur="500" fill="hold"/>
                                        <p:tgtEl>
                                          <p:spTgt spid="29"/>
                                        </p:tgtEl>
                                        <p:attrNameLst>
                                          <p:attrName>ppt_x</p:attrName>
                                        </p:attrNameLst>
                                      </p:cBhvr>
                                      <p:tavLst>
                                        <p:tav tm="0">
                                          <p:val>
                                            <p:fltVal val="0.5"/>
                                          </p:val>
                                        </p:tav>
                                        <p:tav tm="100000">
                                          <p:val>
                                            <p:strVal val="#ppt_x"/>
                                          </p:val>
                                        </p:tav>
                                      </p:tavLst>
                                    </p:anim>
                                    <p:anim calcmode="lin" valueType="num">
                                      <p:cBhvr>
                                        <p:cTn id="18" dur="500" fill="hold"/>
                                        <p:tgtEl>
                                          <p:spTgt spid="29"/>
                                        </p:tgtEl>
                                        <p:attrNameLst>
                                          <p:attrName>ppt_y</p:attrName>
                                        </p:attrNameLst>
                                      </p:cBhvr>
                                      <p:tavLst>
                                        <p:tav tm="0">
                                          <p:val>
                                            <p:fltVal val="0.5"/>
                                          </p:val>
                                        </p:tav>
                                        <p:tav tm="100000">
                                          <p:val>
                                            <p:strVal val="#ppt_y"/>
                                          </p:val>
                                        </p:tav>
                                      </p:tavLst>
                                    </p:anim>
                                  </p:childTnLst>
                                </p:cTn>
                              </p:par>
                            </p:childTnLst>
                          </p:cTn>
                        </p:par>
                        <p:par>
                          <p:cTn id="19" fill="hold">
                            <p:stCondLst>
                              <p:cond delay="500"/>
                            </p:stCondLst>
                            <p:childTnLst>
                              <p:par>
                                <p:cTn id="20" presetID="16" presetClass="entr" presetSubtype="21"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par>
                                <p:cTn id="23" presetID="22" presetClass="entr" presetSubtype="4" fill="hold" grpId="0" nodeType="withEffect">
                                  <p:stCondLst>
                                    <p:cond delay="80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28" grpId="0" animBg="1"/>
      <p:bldP spid="29"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606008" y="123478"/>
            <a:ext cx="5838200" cy="277143"/>
          </a:xfrm>
        </p:spPr>
        <p:txBody>
          <a:bodyPr/>
          <a:lstStyle/>
          <a:p>
            <a:r>
              <a:rPr lang="zh-CN" altLang="en-US" sz="1800" b="1" dirty="0"/>
              <a:t>小结</a:t>
            </a:r>
          </a:p>
        </p:txBody>
      </p:sp>
      <p:sp>
        <p:nvSpPr>
          <p:cNvPr id="43" name="KSO_Shape"/>
          <p:cNvSpPr>
            <a:spLocks/>
          </p:cNvSpPr>
          <p:nvPr/>
        </p:nvSpPr>
        <p:spPr bwMode="auto">
          <a:xfrm>
            <a:off x="269901" y="127407"/>
            <a:ext cx="280168" cy="268962"/>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3" name="矩形 2"/>
          <p:cNvSpPr/>
          <p:nvPr/>
        </p:nvSpPr>
        <p:spPr>
          <a:xfrm>
            <a:off x="550068" y="1203598"/>
            <a:ext cx="8054379" cy="3046988"/>
          </a:xfrm>
          <a:prstGeom prst="rect">
            <a:avLst/>
          </a:prstGeom>
        </p:spPr>
        <p:txBody>
          <a:bodyPr wrap="square">
            <a:spAutoFit/>
          </a:bodyPr>
          <a:lstStyle/>
          <a:p>
            <a:r>
              <a:rPr lang="zh-CN" altLang="en-US" sz="2400" dirty="0" smtClean="0">
                <a:latin typeface="黑体" panose="02010609060101010101" pitchFamily="49" charset="-122"/>
                <a:ea typeface="黑体" panose="02010609060101010101" pitchFamily="49" charset="-122"/>
              </a:rPr>
              <a:t>本节课主要讲解了</a:t>
            </a:r>
            <a:r>
              <a:rPr lang="en-US" altLang="zh-CN" sz="2400" dirty="0" smtClean="0">
                <a:latin typeface="黑体" panose="02010609060101010101" pitchFamily="49" charset="-122"/>
                <a:ea typeface="黑体" panose="02010609060101010101" pitchFamily="49" charset="-122"/>
              </a:rPr>
              <a:t>XQuery</a:t>
            </a:r>
            <a:r>
              <a:rPr lang="zh-CN" altLang="en-US" sz="2400" dirty="0" smtClean="0">
                <a:latin typeface="黑体" panose="02010609060101010101" pitchFamily="49" charset="-122"/>
                <a:ea typeface="黑体" panose="02010609060101010101" pitchFamily="49" charset="-122"/>
              </a:rPr>
              <a:t>基础和</a:t>
            </a:r>
            <a:r>
              <a:rPr lang="en-US" altLang="zh-CN" sz="2400" dirty="0" smtClean="0">
                <a:latin typeface="黑体" panose="02010609060101010101" pitchFamily="49" charset="-122"/>
                <a:ea typeface="黑体" panose="02010609060101010101" pitchFamily="49" charset="-122"/>
              </a:rPr>
              <a:t>XQuery</a:t>
            </a:r>
            <a:r>
              <a:rPr lang="zh-CN" altLang="en-US" sz="2400" dirty="0" smtClean="0">
                <a:latin typeface="黑体" panose="02010609060101010101" pitchFamily="49" charset="-122"/>
                <a:ea typeface="黑体" panose="02010609060101010101" pitchFamily="49" charset="-122"/>
              </a:rPr>
              <a:t>的使用方法，大家应能掌握如下几点：</a:t>
            </a:r>
            <a:endParaRPr lang="en-US" altLang="zh-CN" sz="2400" dirty="0" smtClean="0">
              <a:latin typeface="黑体" panose="02010609060101010101" pitchFamily="49" charset="-122"/>
              <a:ea typeface="黑体" panose="02010609060101010101" pitchFamily="49" charset="-122"/>
            </a:endParaRPr>
          </a:p>
          <a:p>
            <a:r>
              <a:rPr lang="en-US" altLang="zh-CN" sz="2400" dirty="0" smtClean="0">
                <a:latin typeface="黑体" panose="02010609060101010101" pitchFamily="49" charset="-122"/>
                <a:ea typeface="黑体" panose="02010609060101010101" pitchFamily="49" charset="-122"/>
              </a:rPr>
              <a:t>1</a:t>
            </a:r>
            <a:r>
              <a:rPr lang="zh-CN" altLang="en-US" sz="2400" dirty="0" smtClean="0">
                <a:latin typeface="黑体" panose="02010609060101010101" pitchFamily="49" charset="-122"/>
                <a:ea typeface="黑体" panose="02010609060101010101" pitchFamily="49" charset="-122"/>
              </a:rPr>
              <a:t>、掌握使用</a:t>
            </a:r>
            <a:r>
              <a:rPr lang="en-US" altLang="zh-CN" sz="2400" dirty="0" smtClean="0">
                <a:latin typeface="黑体" panose="02010609060101010101" pitchFamily="49" charset="-122"/>
                <a:ea typeface="黑体" panose="02010609060101010101" pitchFamily="49" charset="-122"/>
              </a:rPr>
              <a:t>XQuery</a:t>
            </a:r>
            <a:r>
              <a:rPr lang="zh-CN" altLang="en-US" sz="2400" dirty="0" smtClean="0">
                <a:latin typeface="黑体" panose="02010609060101010101" pitchFamily="49" charset="-122"/>
                <a:ea typeface="黑体" panose="02010609060101010101" pitchFamily="49" charset="-122"/>
              </a:rPr>
              <a:t>查询</a:t>
            </a:r>
            <a:r>
              <a:rPr lang="zh-CN" altLang="en-US" sz="2400" dirty="0">
                <a:latin typeface="黑体" panose="02010609060101010101" pitchFamily="49" charset="-122"/>
                <a:ea typeface="黑体" panose="02010609060101010101" pitchFamily="49" charset="-122"/>
              </a:rPr>
              <a:t>以 </a:t>
            </a:r>
            <a:r>
              <a:rPr lang="en-US" altLang="zh-CN" sz="2400" dirty="0">
                <a:latin typeface="黑体" panose="02010609060101010101" pitchFamily="49" charset="-122"/>
                <a:ea typeface="黑体" panose="02010609060101010101" pitchFamily="49" charset="-122"/>
              </a:rPr>
              <a:t>XML </a:t>
            </a:r>
            <a:r>
              <a:rPr lang="zh-CN" altLang="en-US" sz="2400" dirty="0">
                <a:latin typeface="黑体" panose="02010609060101010101" pitchFamily="49" charset="-122"/>
                <a:ea typeface="黑体" panose="02010609060101010101" pitchFamily="49" charset="-122"/>
              </a:rPr>
              <a:t>形态存在的任何数据，包括数据库。</a:t>
            </a:r>
          </a:p>
          <a:p>
            <a:r>
              <a:rPr lang="en-US" altLang="zh-CN" sz="2400" dirty="0" smtClean="0">
                <a:latin typeface="黑体" panose="02010609060101010101" pitchFamily="49" charset="-122"/>
                <a:ea typeface="黑体" panose="02010609060101010101" pitchFamily="49" charset="-122"/>
              </a:rPr>
              <a:t>2</a:t>
            </a:r>
            <a:r>
              <a:rPr lang="zh-CN" altLang="en-US" sz="2400" dirty="0" smtClean="0">
                <a:latin typeface="黑体" panose="02010609060101010101" pitchFamily="49" charset="-122"/>
                <a:ea typeface="黑体" panose="02010609060101010101" pitchFamily="49" charset="-122"/>
              </a:rPr>
              <a:t>、掌握使用 </a:t>
            </a:r>
            <a:r>
              <a:rPr lang="en-US" altLang="zh-CN" sz="2400" dirty="0">
                <a:latin typeface="黑体" panose="02010609060101010101" pitchFamily="49" charset="-122"/>
                <a:ea typeface="黑体" panose="02010609060101010101" pitchFamily="49" charset="-122"/>
              </a:rPr>
              <a:t>FLWOR </a:t>
            </a:r>
            <a:r>
              <a:rPr lang="zh-CN" altLang="en-US" sz="2400" dirty="0">
                <a:latin typeface="黑体" panose="02010609060101010101" pitchFamily="49" charset="-122"/>
                <a:ea typeface="黑体" panose="02010609060101010101" pitchFamily="49" charset="-122"/>
              </a:rPr>
              <a:t>表达式来查询 </a:t>
            </a:r>
            <a:r>
              <a:rPr lang="en-US" altLang="zh-CN" sz="2400" dirty="0">
                <a:latin typeface="黑体" panose="02010609060101010101" pitchFamily="49" charset="-122"/>
                <a:ea typeface="黑体" panose="02010609060101010101" pitchFamily="49" charset="-122"/>
              </a:rPr>
              <a:t>XML </a:t>
            </a:r>
            <a:r>
              <a:rPr lang="zh-CN" altLang="en-US" sz="2400" dirty="0">
                <a:latin typeface="黑体" panose="02010609060101010101" pitchFamily="49" charset="-122"/>
                <a:ea typeface="黑体" panose="02010609060101010101" pitchFamily="49" charset="-122"/>
              </a:rPr>
              <a:t>数据，以及如何由选定的数据构造 </a:t>
            </a:r>
            <a:r>
              <a:rPr lang="en-US" altLang="zh-CN" sz="2400" dirty="0">
                <a:latin typeface="黑体" panose="02010609060101010101" pitchFamily="49" charset="-122"/>
                <a:ea typeface="黑体" panose="02010609060101010101" pitchFamily="49" charset="-122"/>
              </a:rPr>
              <a:t>XHTML </a:t>
            </a:r>
            <a:r>
              <a:rPr lang="zh-CN" altLang="en-US" sz="2400" dirty="0">
                <a:latin typeface="黑体" panose="02010609060101010101" pitchFamily="49" charset="-122"/>
                <a:ea typeface="黑体" panose="02010609060101010101" pitchFamily="49" charset="-122"/>
              </a:rPr>
              <a:t>输出</a:t>
            </a:r>
            <a:r>
              <a:rPr lang="zh-CN" altLang="en-US" sz="2400" dirty="0" smtClean="0">
                <a:latin typeface="黑体" panose="02010609060101010101" pitchFamily="49" charset="-122"/>
                <a:ea typeface="黑体" panose="02010609060101010101" pitchFamily="49" charset="-122"/>
              </a:rPr>
              <a:t>。</a:t>
            </a:r>
            <a:endParaRPr lang="en-US" altLang="zh-CN" sz="2400" dirty="0" smtClean="0">
              <a:latin typeface="黑体" panose="02010609060101010101" pitchFamily="49" charset="-122"/>
              <a:ea typeface="黑体" panose="02010609060101010101" pitchFamily="49" charset="-122"/>
            </a:endParaRPr>
          </a:p>
          <a:p>
            <a:r>
              <a:rPr lang="en-US" altLang="zh-CN" sz="2400" dirty="0" smtClean="0">
                <a:latin typeface="黑体" panose="02010609060101010101" pitchFamily="49" charset="-122"/>
                <a:ea typeface="黑体" panose="02010609060101010101" pitchFamily="49" charset="-122"/>
              </a:rPr>
              <a:t>3</a:t>
            </a:r>
            <a:r>
              <a:rPr lang="zh-CN" altLang="en-US" sz="2400" dirty="0" smtClean="0">
                <a:latin typeface="黑体" panose="02010609060101010101" pitchFamily="49" charset="-122"/>
                <a:ea typeface="黑体" panose="02010609060101010101" pitchFamily="49" charset="-122"/>
              </a:rPr>
              <a:t>、了解</a:t>
            </a:r>
            <a:r>
              <a:rPr lang="en-US" altLang="zh-CN" sz="2400" dirty="0" smtClean="0">
                <a:latin typeface="黑体" panose="02010609060101010101" pitchFamily="49" charset="-122"/>
                <a:ea typeface="黑体" panose="02010609060101010101" pitchFamily="49" charset="-122"/>
              </a:rPr>
              <a:t>XQuery</a:t>
            </a:r>
            <a:r>
              <a:rPr lang="zh-CN" altLang="en-US" sz="2400" dirty="0">
                <a:latin typeface="黑体" panose="02010609060101010101" pitchFamily="49" charset="-122"/>
                <a:ea typeface="黑体" panose="02010609060101010101" pitchFamily="49" charset="-122"/>
              </a:rPr>
              <a:t>的添加元素和属性、选择和过滤及函数的使用。</a:t>
            </a:r>
          </a:p>
        </p:txBody>
      </p:sp>
    </p:spTree>
    <p:extLst>
      <p:ext uri="{BB962C8B-B14F-4D97-AF65-F5344CB8AC3E}">
        <p14:creationId xmlns:p14="http://schemas.microsoft.com/office/powerpoint/2010/main" val="2081981643"/>
      </p:ext>
    </p:extLst>
  </p:cSld>
  <p:clrMapOvr>
    <a:masterClrMapping/>
  </p:clrMapOvr>
  <p:transition spd="slow">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498"/>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82008"/>
            <a:ext cx="9144000" cy="1636776"/>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310128"/>
            <a:ext cx="9144000" cy="1833372"/>
          </a:xfrm>
          <a:prstGeom prst="rect">
            <a:avLst/>
          </a:prstGeom>
        </p:spPr>
      </p:pic>
      <p:sp>
        <p:nvSpPr>
          <p:cNvPr id="13" name="TextBox 7"/>
          <p:cNvSpPr>
            <a:spLocks noChangeArrowheads="1"/>
          </p:cNvSpPr>
          <p:nvPr/>
        </p:nvSpPr>
        <p:spPr bwMode="auto">
          <a:xfrm>
            <a:off x="2087724" y="3478453"/>
            <a:ext cx="4968552"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4500" b="1" dirty="0">
                <a:solidFill>
                  <a:schemeClr val="bg1"/>
                </a:solidFill>
                <a:latin typeface="微软雅黑" pitchFamily="34" charset="-122"/>
                <a:ea typeface="微软雅黑" pitchFamily="34" charset="-122"/>
                <a:sym typeface="微软雅黑" pitchFamily="34" charset="-122"/>
              </a:rPr>
              <a:t>汇报</a:t>
            </a:r>
            <a:r>
              <a:rPr lang="zh-CN" altLang="en-US" sz="4500" b="1" dirty="0" smtClean="0">
                <a:solidFill>
                  <a:schemeClr val="bg1"/>
                </a:solidFill>
                <a:latin typeface="微软雅黑" pitchFamily="34" charset="-122"/>
                <a:ea typeface="微软雅黑" pitchFamily="34" charset="-122"/>
                <a:sym typeface="微软雅黑" pitchFamily="34" charset="-122"/>
              </a:rPr>
              <a:t>完毕 感谢聆听</a:t>
            </a:r>
            <a:endParaRPr lang="zh-CN" altLang="en-US" sz="4500" b="1" dirty="0">
              <a:solidFill>
                <a:schemeClr val="bg1"/>
              </a:solidFill>
              <a:latin typeface="微软雅黑" pitchFamily="34" charset="-122"/>
              <a:ea typeface="微软雅黑" pitchFamily="34" charset="-122"/>
              <a:sym typeface="微软雅黑" pitchFamily="34" charset="-122"/>
            </a:endParaRPr>
          </a:p>
        </p:txBody>
      </p:sp>
      <p:sp>
        <p:nvSpPr>
          <p:cNvPr id="15" name="TextBox 7"/>
          <p:cNvSpPr>
            <a:spLocks noChangeArrowheads="1"/>
          </p:cNvSpPr>
          <p:nvPr/>
        </p:nvSpPr>
        <p:spPr bwMode="auto">
          <a:xfrm>
            <a:off x="569172" y="1763160"/>
            <a:ext cx="823304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4000" dirty="0" smtClean="0">
                <a:solidFill>
                  <a:schemeClr val="bg1"/>
                </a:solidFill>
                <a:latin typeface="Swis721 Th BT" pitchFamily="34" charset="0"/>
                <a:ea typeface="微软雅黑" pitchFamily="34" charset="-122"/>
                <a:cs typeface="LilyUPC" pitchFamily="34" charset="-34"/>
                <a:sym typeface="微软雅黑" pitchFamily="34" charset="-122"/>
              </a:rPr>
              <a:t>XQuery</a:t>
            </a:r>
            <a:endParaRPr lang="zh-CN" altLang="en-US" sz="4000" dirty="0" smtClean="0">
              <a:solidFill>
                <a:schemeClr val="bg1"/>
              </a:solidFill>
              <a:latin typeface="Swis721 Th BT" pitchFamily="34" charset="0"/>
              <a:ea typeface="微软雅黑" pitchFamily="34" charset="-122"/>
              <a:cs typeface="LilyUPC" pitchFamily="34" charset="-34"/>
              <a:sym typeface="微软雅黑" pitchFamily="34" charset="-122"/>
            </a:endParaRPr>
          </a:p>
        </p:txBody>
      </p:sp>
      <p:sp>
        <p:nvSpPr>
          <p:cNvPr id="16" name="矩形 15"/>
          <p:cNvSpPr/>
          <p:nvPr/>
        </p:nvSpPr>
        <p:spPr>
          <a:xfrm>
            <a:off x="0" y="3300784"/>
            <a:ext cx="9144000" cy="3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0" y="3300784"/>
            <a:ext cx="3819668"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03875981"/>
      </p:ext>
    </p:extLst>
  </p:cSld>
  <p:clrMapOvr>
    <a:masterClrMapping/>
  </p:clrMapOvr>
  <mc:AlternateContent xmlns:mc="http://schemas.openxmlformats.org/markup-compatibility/2006" xmlns:p14="http://schemas.microsoft.com/office/powerpoint/2010/main">
    <mc:Choice Requires="p14">
      <p:transition spd="slow" p14:dur="15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38" presetClass="entr" presetSubtype="0" accel="50000" fill="hold" grpId="0" nodeType="afterEffect">
                                  <p:stCondLst>
                                    <p:cond delay="0"/>
                                  </p:stCondLst>
                                  <p:iterate type="lt">
                                    <p:tmPct val="50000"/>
                                  </p:iterate>
                                  <p:childTnLst>
                                    <p:set>
                                      <p:cBhvr>
                                        <p:cTn id="24" dur="1" fill="hold">
                                          <p:stCondLst>
                                            <p:cond delay="0"/>
                                          </p:stCondLst>
                                        </p:cTn>
                                        <p:tgtEl>
                                          <p:spTgt spid="15"/>
                                        </p:tgtEl>
                                        <p:attrNameLst>
                                          <p:attrName>style.visibility</p:attrName>
                                        </p:attrNameLst>
                                      </p:cBhvr>
                                      <p:to>
                                        <p:strVal val="visible"/>
                                      </p:to>
                                    </p:set>
                                    <p:set>
                                      <p:cBhvr>
                                        <p:cTn id="25" dur="114" fill="hold">
                                          <p:stCondLst>
                                            <p:cond delay="0"/>
                                          </p:stCondLst>
                                        </p:cTn>
                                        <p:tgtEl>
                                          <p:spTgt spid="15"/>
                                        </p:tgtEl>
                                        <p:attrNameLst>
                                          <p:attrName>style.rotation</p:attrName>
                                        </p:attrNameLst>
                                      </p:cBhvr>
                                      <p:to>
                                        <p:strVal val="-45.0"/>
                                      </p:to>
                                    </p:set>
                                    <p:anim calcmode="lin" valueType="num">
                                      <p:cBhvr>
                                        <p:cTn id="26" dur="114" fill="hold">
                                          <p:stCondLst>
                                            <p:cond delay="114"/>
                                          </p:stCondLst>
                                        </p:cTn>
                                        <p:tgtEl>
                                          <p:spTgt spid="15"/>
                                        </p:tgtEl>
                                        <p:attrNameLst>
                                          <p:attrName>style.rotation</p:attrName>
                                        </p:attrNameLst>
                                      </p:cBhvr>
                                      <p:tavLst>
                                        <p:tav tm="0">
                                          <p:val>
                                            <p:fltVal val="-45"/>
                                          </p:val>
                                        </p:tav>
                                        <p:tav tm="69900">
                                          <p:val>
                                            <p:fltVal val="45"/>
                                          </p:val>
                                        </p:tav>
                                        <p:tav tm="100000">
                                          <p:val>
                                            <p:fltVal val="0"/>
                                          </p:val>
                                        </p:tav>
                                      </p:tavLst>
                                    </p:anim>
                                    <p:anim calcmode="lin" valueType="num">
                                      <p:cBhvr>
                                        <p:cTn id="27" dur="114" fill="hold">
                                          <p:stCondLst>
                                            <p:cond delay="0"/>
                                          </p:stCondLst>
                                        </p:cTn>
                                        <p:tgtEl>
                                          <p:spTgt spid="15"/>
                                        </p:tgtEl>
                                        <p:attrNameLst>
                                          <p:attrName>ppt_y</p:attrName>
                                        </p:attrNameLst>
                                      </p:cBhvr>
                                      <p:tavLst>
                                        <p:tav tm="0">
                                          <p:val>
                                            <p:strVal val="#ppt_y-1"/>
                                          </p:val>
                                        </p:tav>
                                        <p:tav tm="100000">
                                          <p:val>
                                            <p:strVal val="#ppt_y-(0.354*#ppt_w-0.172*#ppt_h)"/>
                                          </p:val>
                                        </p:tav>
                                      </p:tavLst>
                                    </p:anim>
                                    <p:anim calcmode="lin" valueType="num">
                                      <p:cBhvr>
                                        <p:cTn id="28" dur="39" decel="50000" autoRev="1" fill="hold">
                                          <p:stCondLst>
                                            <p:cond delay="114"/>
                                          </p:stCondLst>
                                        </p:cTn>
                                        <p:tgtEl>
                                          <p:spTgt spid="15"/>
                                        </p:tgtEl>
                                        <p:attrNameLst>
                                          <p:attrName>ppt_y</p:attrName>
                                        </p:attrNameLst>
                                      </p:cBhvr>
                                      <p:tavLst>
                                        <p:tav tm="0">
                                          <p:val>
                                            <p:strVal val="#ppt_y-(0.354*#ppt_w-0.172*#ppt_h)"/>
                                          </p:val>
                                        </p:tav>
                                        <p:tav tm="100000">
                                          <p:val>
                                            <p:strVal val="#ppt_y-(0.354*#ppt_w-0.172*#ppt_h)-#ppt_h/2"/>
                                          </p:val>
                                        </p:tav>
                                      </p:tavLst>
                                    </p:anim>
                                    <p:anim calcmode="lin" valueType="num">
                                      <p:cBhvr>
                                        <p:cTn id="29" dur="34" fill="hold">
                                          <p:stCondLst>
                                            <p:cond delay="216"/>
                                          </p:stCondLst>
                                        </p:cTn>
                                        <p:tgtEl>
                                          <p:spTgt spid="15"/>
                                        </p:tgtEl>
                                        <p:attrNameLst>
                                          <p:attrName>ppt_y</p:attrName>
                                        </p:attrNameLst>
                                      </p:cBhvr>
                                      <p:tavLst>
                                        <p:tav tm="0">
                                          <p:val>
                                            <p:strVal val="#ppt_y-(0.354*#ppt_w-0.172*#ppt_h)"/>
                                          </p:val>
                                        </p:tav>
                                        <p:tav tm="100000">
                                          <p:val>
                                            <p:strVal val="#ppt_y"/>
                                          </p:val>
                                        </p:tav>
                                      </p:tavLst>
                                    </p:anim>
                                  </p:childTnLst>
                                </p:cTn>
                              </p:par>
                              <p:par>
                                <p:cTn id="30" presetID="52" presetClass="entr" presetSubtype="0" fill="hold" grpId="0" nodeType="withEffect">
                                  <p:stCondLst>
                                    <p:cond delay="2500"/>
                                  </p:stCondLst>
                                  <p:iterate type="lt">
                                    <p:tmPct val="10000"/>
                                  </p:iterate>
                                  <p:childTnLst>
                                    <p:set>
                                      <p:cBhvr>
                                        <p:cTn id="31" dur="1" fill="hold">
                                          <p:stCondLst>
                                            <p:cond delay="0"/>
                                          </p:stCondLst>
                                        </p:cTn>
                                        <p:tgtEl>
                                          <p:spTgt spid="13"/>
                                        </p:tgtEl>
                                        <p:attrNameLst>
                                          <p:attrName>style.visibility</p:attrName>
                                        </p:attrNameLst>
                                      </p:cBhvr>
                                      <p:to>
                                        <p:strVal val="visible"/>
                                      </p:to>
                                    </p:set>
                                    <p:animScale>
                                      <p:cBhvr>
                                        <p:cTn id="32" dur="1000" decel="50000" fill="hold">
                                          <p:stCondLst>
                                            <p:cond delay="0"/>
                                          </p:stCondLst>
                                        </p:cTn>
                                        <p:tgtEl>
                                          <p:spTgt spid="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3" dur="1000" decel="50000" fill="hold">
                                          <p:stCondLst>
                                            <p:cond delay="0"/>
                                          </p:stCondLst>
                                        </p:cTn>
                                        <p:tgtEl>
                                          <p:spTgt spid="13"/>
                                        </p:tgtEl>
                                        <p:attrNameLst>
                                          <p:attrName>ppt_x</p:attrName>
                                          <p:attrName>ppt_y</p:attrName>
                                        </p:attrNameLst>
                                      </p:cBhvr>
                                    </p:animMotion>
                                    <p:animEffect transition="in" filter="fade">
                                      <p:cBhvr>
                                        <p:cTn id="34"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标题 20"/>
          <p:cNvSpPr>
            <a:spLocks noGrp="1"/>
          </p:cNvSpPr>
          <p:nvPr>
            <p:ph type="title"/>
          </p:nvPr>
        </p:nvSpPr>
        <p:spPr>
          <a:xfrm>
            <a:off x="715468" y="156957"/>
            <a:ext cx="2741856" cy="277143"/>
          </a:xfrm>
        </p:spPr>
        <p:txBody>
          <a:bodyPr/>
          <a:lstStyle/>
          <a:p>
            <a:r>
              <a:rPr lang="zh-CN" altLang="en-US" sz="1800" b="1" dirty="0" smtClean="0"/>
              <a:t>参与者（</a:t>
            </a:r>
            <a:r>
              <a:rPr lang="en-US" altLang="zh-CN" sz="1800" b="1" dirty="0"/>
              <a:t>players</a:t>
            </a:r>
            <a:r>
              <a:rPr lang="zh-CN" altLang="en-US" sz="1800" b="1" dirty="0"/>
              <a:t>）</a:t>
            </a:r>
          </a:p>
        </p:txBody>
      </p:sp>
      <p:sp>
        <p:nvSpPr>
          <p:cNvPr id="6" name="KSO_Shape"/>
          <p:cNvSpPr>
            <a:spLocks/>
          </p:cNvSpPr>
          <p:nvPr/>
        </p:nvSpPr>
        <p:spPr bwMode="auto">
          <a:xfrm>
            <a:off x="264319" y="199473"/>
            <a:ext cx="279778" cy="19211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3" name="矩形 2"/>
          <p:cNvSpPr/>
          <p:nvPr/>
        </p:nvSpPr>
        <p:spPr>
          <a:xfrm>
            <a:off x="827584" y="1279089"/>
            <a:ext cx="7488832" cy="1631216"/>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457200" indent="-457200">
              <a:buBlip>
                <a:blip r:embed="rId3"/>
              </a:buBlip>
            </a:pPr>
            <a:r>
              <a:rPr lang="zh-CN" altLang="en-US" sz="2800" dirty="0" smtClean="0">
                <a:latin typeface="黑体" panose="02010609060101010101" pitchFamily="49" charset="-122"/>
                <a:ea typeface="黑体" panose="02010609060101010101" pitchFamily="49" charset="-122"/>
              </a:rPr>
              <a:t>参与者（</a:t>
            </a:r>
            <a:r>
              <a:rPr lang="en-US" altLang="zh-CN" sz="2800" dirty="0" smtClean="0">
                <a:latin typeface="黑体" panose="02010609060101010101" pitchFamily="49" charset="-122"/>
                <a:ea typeface="黑体" panose="02010609060101010101" pitchFamily="49" charset="-122"/>
              </a:rPr>
              <a:t>players</a:t>
            </a:r>
            <a:r>
              <a:rPr lang="zh-CN" altLang="en-US" sz="2800" dirty="0" smtClean="0">
                <a:latin typeface="黑体" panose="02010609060101010101" pitchFamily="49" charset="-122"/>
                <a:ea typeface="黑体" panose="02010609060101010101" pitchFamily="49" charset="-122"/>
              </a:rPr>
              <a:t>）</a:t>
            </a:r>
          </a:p>
          <a:p>
            <a:endParaRPr lang="en-US" altLang="zh-CN" sz="2400" dirty="0">
              <a:latin typeface="+mn-ea"/>
              <a:ea typeface="+mn-ea"/>
            </a:endParaRPr>
          </a:p>
          <a:p>
            <a:pPr marL="342900" indent="-342900">
              <a:buBlip>
                <a:blip r:embed="rId4"/>
              </a:buBlip>
            </a:pPr>
            <a:r>
              <a:rPr lang="zh-CN" altLang="en-US" sz="2400" dirty="0">
                <a:solidFill>
                  <a:srgbClr val="000000"/>
                </a:solidFill>
                <a:latin typeface="Verdana"/>
              </a:rPr>
              <a:t>行人；</a:t>
            </a:r>
            <a:endParaRPr lang="zh-CN" altLang="en-US" sz="2400" dirty="0" smtClean="0">
              <a:solidFill>
                <a:srgbClr val="000000"/>
              </a:solidFill>
              <a:latin typeface="Verdana"/>
            </a:endParaRPr>
          </a:p>
          <a:p>
            <a:pPr marL="342900" indent="-342900">
              <a:buBlip>
                <a:blip r:embed="rId4"/>
              </a:buBlip>
            </a:pPr>
            <a:r>
              <a:rPr lang="zh-CN" altLang="en-US" sz="2400" dirty="0" smtClean="0">
                <a:solidFill>
                  <a:srgbClr val="000000"/>
                </a:solidFill>
                <a:latin typeface="Verdana"/>
              </a:rPr>
              <a:t>机动车（</a:t>
            </a:r>
            <a:r>
              <a:rPr lang="zh-CN" altLang="en-US" sz="2400" dirty="0">
                <a:solidFill>
                  <a:srgbClr val="000000"/>
                </a:solidFill>
                <a:latin typeface="Verdana"/>
              </a:rPr>
              <a:t>驾驶员</a:t>
            </a:r>
            <a:r>
              <a:rPr lang="zh-CN" altLang="en-US" sz="2400" dirty="0" smtClean="0">
                <a:solidFill>
                  <a:srgbClr val="000000"/>
                </a:solidFill>
                <a:latin typeface="Verdana"/>
              </a:rPr>
              <a:t>）。</a:t>
            </a:r>
            <a:endParaRPr lang="zh-CN" altLang="en-US" sz="2400" b="0" i="0" dirty="0">
              <a:solidFill>
                <a:srgbClr val="000000"/>
              </a:solidFill>
              <a:effectLst/>
              <a:latin typeface="Verdana"/>
            </a:endParaRPr>
          </a:p>
        </p:txBody>
      </p:sp>
    </p:spTree>
    <p:extLst>
      <p:ext uri="{BB962C8B-B14F-4D97-AF65-F5344CB8AC3E}">
        <p14:creationId xmlns:p14="http://schemas.microsoft.com/office/powerpoint/2010/main" val="2120648880"/>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标题 20"/>
          <p:cNvSpPr>
            <a:spLocks noGrp="1"/>
          </p:cNvSpPr>
          <p:nvPr>
            <p:ph type="title"/>
          </p:nvPr>
        </p:nvSpPr>
        <p:spPr>
          <a:xfrm>
            <a:off x="715468" y="156957"/>
            <a:ext cx="2741856" cy="277143"/>
          </a:xfrm>
        </p:spPr>
        <p:txBody>
          <a:bodyPr/>
          <a:lstStyle/>
          <a:p>
            <a:r>
              <a:rPr lang="zh-CN" altLang="en-US" sz="1800" b="1" dirty="0" smtClean="0"/>
              <a:t>研究现状</a:t>
            </a:r>
            <a:endParaRPr lang="zh-CN" altLang="en-US" sz="1800" b="1" dirty="0"/>
          </a:p>
        </p:txBody>
      </p:sp>
      <p:sp>
        <p:nvSpPr>
          <p:cNvPr id="6" name="KSO_Shape"/>
          <p:cNvSpPr>
            <a:spLocks/>
          </p:cNvSpPr>
          <p:nvPr/>
        </p:nvSpPr>
        <p:spPr bwMode="auto">
          <a:xfrm>
            <a:off x="264319" y="199473"/>
            <a:ext cx="279778" cy="19211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3" name="矩形 2"/>
          <p:cNvSpPr/>
          <p:nvPr/>
        </p:nvSpPr>
        <p:spPr>
          <a:xfrm>
            <a:off x="0" y="619185"/>
            <a:ext cx="8820472" cy="3170099"/>
          </a:xfrm>
          <a:prstGeom prst="rect">
            <a:avLst/>
          </a:prstGeom>
        </p:spPr>
        <p:txBody>
          <a:bodyPr wrap="square">
            <a:spAutoFit/>
          </a:bodyPr>
          <a:lstStyle/>
          <a:p>
            <a:r>
              <a:rPr lang="en-US" altLang="zh-CN" sz="2800" dirty="0">
                <a:solidFill>
                  <a:prstClr val="black"/>
                </a:solidFill>
                <a:latin typeface="黑体" panose="02010609060101010101" pitchFamily="49" charset="-122"/>
                <a:ea typeface="黑体" panose="02010609060101010101" pitchFamily="49" charset="-122"/>
              </a:rPr>
              <a:t> </a:t>
            </a:r>
            <a:r>
              <a:rPr lang="en-US" altLang="zh-CN" sz="2800" dirty="0" smtClean="0">
                <a:solidFill>
                  <a:prstClr val="black"/>
                </a:solidFill>
                <a:latin typeface="黑体" panose="02010609060101010101" pitchFamily="49" charset="-122"/>
                <a:ea typeface="黑体" panose="02010609060101010101" pitchFamily="49" charset="-122"/>
              </a:rPr>
              <a:t>   </a:t>
            </a:r>
            <a:r>
              <a:rPr lang="zh-CN" altLang="en-US" sz="2800" dirty="0" smtClean="0">
                <a:solidFill>
                  <a:prstClr val="black"/>
                </a:solidFill>
                <a:latin typeface="黑体" panose="02010609060101010101" pitchFamily="49" charset="-122"/>
                <a:ea typeface="黑体" panose="02010609060101010101" pitchFamily="49" charset="-122"/>
              </a:rPr>
              <a:t>近年博弈论</a:t>
            </a:r>
            <a:r>
              <a:rPr lang="zh-CN" altLang="en-US" sz="2800" dirty="0">
                <a:solidFill>
                  <a:prstClr val="black"/>
                </a:solidFill>
                <a:latin typeface="黑体" panose="02010609060101010101" pitchFamily="49" charset="-122"/>
                <a:ea typeface="黑体" panose="02010609060101010101" pitchFamily="49" charset="-122"/>
              </a:rPr>
              <a:t>解决交通流问题的</a:t>
            </a:r>
            <a:r>
              <a:rPr lang="zh-CN" altLang="en-US" sz="2800" dirty="0" smtClean="0">
                <a:solidFill>
                  <a:prstClr val="black"/>
                </a:solidFill>
                <a:latin typeface="黑体" panose="02010609060101010101" pitchFamily="49" charset="-122"/>
                <a:ea typeface="黑体" panose="02010609060101010101" pitchFamily="49" charset="-122"/>
              </a:rPr>
              <a:t>研究：</a:t>
            </a:r>
            <a:endParaRPr lang="en-US" altLang="zh-CN" sz="2800" dirty="0" smtClean="0">
              <a:solidFill>
                <a:prstClr val="black"/>
              </a:solidFill>
              <a:latin typeface="黑体" panose="02010609060101010101" pitchFamily="49" charset="-122"/>
              <a:ea typeface="黑体" panose="02010609060101010101" pitchFamily="49" charset="-122"/>
            </a:endParaRPr>
          </a:p>
          <a:p>
            <a:endParaRPr lang="en-US" altLang="zh-CN" sz="2800" dirty="0" smtClean="0">
              <a:solidFill>
                <a:prstClr val="black"/>
              </a:solidFill>
              <a:latin typeface="黑体" panose="02010609060101010101" pitchFamily="49" charset="-122"/>
              <a:ea typeface="黑体" panose="02010609060101010101" pitchFamily="49" charset="-122"/>
            </a:endParaRPr>
          </a:p>
          <a:p>
            <a:pPr marL="342900" indent="-342900">
              <a:buBlip>
                <a:blip r:embed="rId3"/>
              </a:buBlip>
            </a:pPr>
            <a:r>
              <a:rPr lang="en-US" altLang="zh-CN" sz="2400" dirty="0">
                <a:solidFill>
                  <a:srgbClr val="000000"/>
                </a:solidFill>
                <a:latin typeface="Verdana"/>
                <a:ea typeface="+mn-ea"/>
              </a:rPr>
              <a:t>Perc </a:t>
            </a:r>
            <a:r>
              <a:rPr lang="zh-CN" altLang="en-US" sz="2400" dirty="0">
                <a:solidFill>
                  <a:srgbClr val="000000"/>
                </a:solidFill>
                <a:latin typeface="Verdana"/>
                <a:ea typeface="+mn-ea"/>
              </a:rPr>
              <a:t>采用囚徒困境模型和雪堆模型研究二维城市道路</a:t>
            </a:r>
            <a:r>
              <a:rPr lang="zh-CN" altLang="en-US" sz="2400" dirty="0" smtClean="0">
                <a:solidFill>
                  <a:srgbClr val="000000"/>
                </a:solidFill>
                <a:latin typeface="Verdana"/>
                <a:ea typeface="+mn-ea"/>
              </a:rPr>
              <a:t>交通流；</a:t>
            </a:r>
            <a:r>
              <a:rPr lang="en-US" altLang="zh-CN" sz="2400" dirty="0" smtClean="0">
                <a:solidFill>
                  <a:srgbClr val="000000"/>
                </a:solidFill>
                <a:latin typeface="Verdana"/>
                <a:ea typeface="+mn-ea"/>
              </a:rPr>
              <a:t>Alvarez </a:t>
            </a:r>
            <a:r>
              <a:rPr lang="zh-CN" altLang="en-US" sz="2400" dirty="0">
                <a:solidFill>
                  <a:srgbClr val="000000"/>
                </a:solidFill>
                <a:latin typeface="Verdana"/>
                <a:ea typeface="+mn-ea"/>
              </a:rPr>
              <a:t>和</a:t>
            </a:r>
            <a:r>
              <a:rPr lang="en-US" altLang="zh-CN" sz="2400" dirty="0" err="1">
                <a:solidFill>
                  <a:srgbClr val="000000"/>
                </a:solidFill>
                <a:latin typeface="Verdana"/>
                <a:ea typeface="+mn-ea"/>
              </a:rPr>
              <a:t>Poznyak</a:t>
            </a:r>
            <a:r>
              <a:rPr lang="en-US" altLang="zh-CN" sz="2400" dirty="0">
                <a:solidFill>
                  <a:srgbClr val="000000"/>
                </a:solidFill>
                <a:latin typeface="Verdana"/>
                <a:ea typeface="+mn-ea"/>
              </a:rPr>
              <a:t> </a:t>
            </a:r>
            <a:r>
              <a:rPr lang="zh-CN" altLang="en-US" sz="2400" dirty="0">
                <a:solidFill>
                  <a:srgbClr val="000000"/>
                </a:solidFill>
                <a:latin typeface="Verdana"/>
                <a:ea typeface="+mn-ea"/>
              </a:rPr>
              <a:t>通过博弈理论和马尔可夫链的方法为城市交通拥堵问题提供了可行的解决</a:t>
            </a:r>
            <a:r>
              <a:rPr lang="zh-CN" altLang="en-US" sz="2400" dirty="0" smtClean="0">
                <a:solidFill>
                  <a:srgbClr val="000000"/>
                </a:solidFill>
                <a:latin typeface="Verdana"/>
                <a:ea typeface="+mn-ea"/>
              </a:rPr>
              <a:t>方案；</a:t>
            </a:r>
            <a:endParaRPr lang="en-US" altLang="zh-CN" sz="2400" dirty="0" smtClean="0">
              <a:solidFill>
                <a:srgbClr val="000000"/>
              </a:solidFill>
              <a:latin typeface="Verdana"/>
              <a:ea typeface="+mn-ea"/>
            </a:endParaRPr>
          </a:p>
          <a:p>
            <a:pPr marL="342900" indent="-342900">
              <a:buBlip>
                <a:blip r:embed="rId3"/>
              </a:buBlip>
            </a:pPr>
            <a:r>
              <a:rPr lang="zh-CN" altLang="en-US" sz="2400" dirty="0" smtClean="0">
                <a:solidFill>
                  <a:srgbClr val="000000"/>
                </a:solidFill>
                <a:latin typeface="Verdana"/>
                <a:ea typeface="+mn-ea"/>
              </a:rPr>
              <a:t>唐</a:t>
            </a:r>
            <a:r>
              <a:rPr lang="zh-CN" altLang="en-US" sz="2400" dirty="0">
                <a:solidFill>
                  <a:srgbClr val="000000"/>
                </a:solidFill>
                <a:latin typeface="Verdana"/>
                <a:ea typeface="+mn-ea"/>
              </a:rPr>
              <a:t>勍勍提出行人与机动车博弈的</a:t>
            </a:r>
            <a:r>
              <a:rPr lang="en-US" altLang="zh-CN" sz="2400" dirty="0">
                <a:solidFill>
                  <a:srgbClr val="000000"/>
                </a:solidFill>
                <a:latin typeface="Verdana"/>
                <a:ea typeface="+mn-ea"/>
              </a:rPr>
              <a:t>Nash</a:t>
            </a:r>
            <a:r>
              <a:rPr lang="zh-CN" altLang="en-US" sz="2400" dirty="0">
                <a:solidFill>
                  <a:srgbClr val="000000"/>
                </a:solidFill>
                <a:latin typeface="Verdana"/>
                <a:ea typeface="+mn-ea"/>
              </a:rPr>
              <a:t>谈判问题及相关</a:t>
            </a:r>
            <a:r>
              <a:rPr lang="zh-CN" altLang="en-US" sz="2400" dirty="0" smtClean="0">
                <a:solidFill>
                  <a:srgbClr val="000000"/>
                </a:solidFill>
                <a:latin typeface="Verdana"/>
                <a:ea typeface="+mn-ea"/>
              </a:rPr>
              <a:t>解法；</a:t>
            </a:r>
            <a:endParaRPr lang="en-US" altLang="zh-CN" sz="2400" dirty="0" smtClean="0">
              <a:solidFill>
                <a:srgbClr val="000000"/>
              </a:solidFill>
              <a:latin typeface="Verdana"/>
              <a:ea typeface="+mn-ea"/>
            </a:endParaRPr>
          </a:p>
          <a:p>
            <a:pPr marL="342900" indent="-342900">
              <a:buBlip>
                <a:blip r:embed="rId3"/>
              </a:buBlip>
            </a:pPr>
            <a:r>
              <a:rPr lang="zh-CN" altLang="en-US" sz="2400" dirty="0" smtClean="0">
                <a:solidFill>
                  <a:srgbClr val="000000"/>
                </a:solidFill>
                <a:latin typeface="Verdana"/>
                <a:ea typeface="+mn-ea"/>
              </a:rPr>
              <a:t>李</a:t>
            </a:r>
            <a:r>
              <a:rPr lang="zh-CN" altLang="en-US" sz="2400" dirty="0">
                <a:solidFill>
                  <a:srgbClr val="000000"/>
                </a:solidFill>
                <a:latin typeface="Verdana"/>
                <a:ea typeface="+mn-ea"/>
              </a:rPr>
              <a:t>平通过建立了行人和机动车效用函数揭示了行人过街满足混合策略均衡。</a:t>
            </a:r>
          </a:p>
        </p:txBody>
      </p:sp>
    </p:spTree>
    <p:extLst>
      <p:ext uri="{BB962C8B-B14F-4D97-AF65-F5344CB8AC3E}">
        <p14:creationId xmlns:p14="http://schemas.microsoft.com/office/powerpoint/2010/main" val="3529586778"/>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标题 20"/>
          <p:cNvSpPr>
            <a:spLocks noGrp="1"/>
          </p:cNvSpPr>
          <p:nvPr>
            <p:ph type="title"/>
          </p:nvPr>
        </p:nvSpPr>
        <p:spPr>
          <a:xfrm>
            <a:off x="715468" y="156958"/>
            <a:ext cx="3856532" cy="234627"/>
          </a:xfrm>
        </p:spPr>
        <p:txBody>
          <a:bodyPr/>
          <a:lstStyle/>
          <a:p>
            <a:r>
              <a:rPr lang="zh-CN" altLang="en-US" sz="1800" b="1" dirty="0" smtClean="0"/>
              <a:t>当前研究博弈模型的不足</a:t>
            </a:r>
            <a:endParaRPr lang="zh-CN" altLang="en-US" sz="1800" b="1" dirty="0"/>
          </a:p>
        </p:txBody>
      </p:sp>
      <p:sp>
        <p:nvSpPr>
          <p:cNvPr id="6" name="KSO_Shape"/>
          <p:cNvSpPr>
            <a:spLocks/>
          </p:cNvSpPr>
          <p:nvPr/>
        </p:nvSpPr>
        <p:spPr bwMode="auto">
          <a:xfrm>
            <a:off x="264319" y="199473"/>
            <a:ext cx="279778" cy="19211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3" name="矩形 2"/>
          <p:cNvSpPr/>
          <p:nvPr/>
        </p:nvSpPr>
        <p:spPr>
          <a:xfrm>
            <a:off x="0" y="619185"/>
            <a:ext cx="8820472" cy="3539430"/>
          </a:xfrm>
          <a:prstGeom prst="rect">
            <a:avLst/>
          </a:prstGeom>
        </p:spPr>
        <p:txBody>
          <a:bodyPr wrap="square">
            <a:spAutoFit/>
          </a:bodyPr>
          <a:lstStyle/>
          <a:p>
            <a:r>
              <a:rPr lang="zh-CN" altLang="en-US" sz="2800" dirty="0" smtClean="0">
                <a:solidFill>
                  <a:prstClr val="black"/>
                </a:solidFill>
                <a:latin typeface="黑体" panose="02010609060101010101" pitchFamily="49" charset="-122"/>
                <a:ea typeface="黑体" panose="02010609060101010101" pitchFamily="49" charset="-122"/>
              </a:rPr>
              <a:t>当前人车</a:t>
            </a:r>
            <a:r>
              <a:rPr lang="zh-CN" altLang="en-US" sz="2800" dirty="0">
                <a:solidFill>
                  <a:prstClr val="black"/>
                </a:solidFill>
                <a:latin typeface="黑体" panose="02010609060101010101" pitchFamily="49" charset="-122"/>
                <a:ea typeface="黑体" panose="02010609060101010101" pitchFamily="49" charset="-122"/>
              </a:rPr>
              <a:t>冲突的博弈模型存在不足：</a:t>
            </a:r>
            <a:endParaRPr lang="en-US" altLang="zh-CN" sz="2800" dirty="0" smtClean="0">
              <a:solidFill>
                <a:prstClr val="black"/>
              </a:solidFill>
              <a:latin typeface="黑体" panose="02010609060101010101" pitchFamily="49" charset="-122"/>
              <a:ea typeface="黑体" panose="02010609060101010101" pitchFamily="49" charset="-122"/>
            </a:endParaRPr>
          </a:p>
          <a:p>
            <a:endParaRPr lang="en-US" altLang="zh-CN" sz="2800" dirty="0" smtClean="0">
              <a:solidFill>
                <a:prstClr val="black"/>
              </a:solidFill>
              <a:latin typeface="黑体" panose="02010609060101010101" pitchFamily="49" charset="-122"/>
              <a:ea typeface="黑体" panose="02010609060101010101" pitchFamily="49" charset="-122"/>
            </a:endParaRPr>
          </a:p>
          <a:p>
            <a:pPr marL="342900" indent="-342900">
              <a:buBlip>
                <a:blip r:embed="rId3"/>
              </a:buBlip>
            </a:pPr>
            <a:r>
              <a:rPr lang="zh-CN" altLang="en-US" sz="2400" dirty="0">
                <a:solidFill>
                  <a:srgbClr val="000000"/>
                </a:solidFill>
                <a:latin typeface="Verdana"/>
                <a:ea typeface="+mn-ea"/>
              </a:rPr>
              <a:t>考虑了有信号灯情况下的普通合作博弈模型，未考虑无信号灯的十字路口情况</a:t>
            </a:r>
            <a:r>
              <a:rPr lang="en-US" altLang="zh-CN" sz="2400" dirty="0">
                <a:solidFill>
                  <a:srgbClr val="000000"/>
                </a:solidFill>
                <a:latin typeface="Verdana"/>
                <a:ea typeface="+mn-ea"/>
              </a:rPr>
              <a:t>; </a:t>
            </a:r>
          </a:p>
          <a:p>
            <a:pPr marL="342900" indent="-342900">
              <a:buBlip>
                <a:blip r:embed="rId3"/>
              </a:buBlip>
            </a:pPr>
            <a:r>
              <a:rPr lang="zh-CN" altLang="en-US" sz="2400" dirty="0">
                <a:solidFill>
                  <a:srgbClr val="000000"/>
                </a:solidFill>
                <a:latin typeface="Verdana"/>
                <a:ea typeface="+mn-ea"/>
              </a:rPr>
              <a:t>采用的博弈模型属于静态博弈</a:t>
            </a:r>
            <a:r>
              <a:rPr lang="en-US" altLang="zh-CN" sz="2400" dirty="0">
                <a:solidFill>
                  <a:srgbClr val="000000"/>
                </a:solidFill>
                <a:latin typeface="Verdana"/>
                <a:ea typeface="+mn-ea"/>
              </a:rPr>
              <a:t>, </a:t>
            </a:r>
            <a:r>
              <a:rPr lang="zh-CN" altLang="en-US" sz="2400" dirty="0">
                <a:solidFill>
                  <a:srgbClr val="000000"/>
                </a:solidFill>
                <a:latin typeface="Verdana"/>
                <a:ea typeface="+mn-ea"/>
              </a:rPr>
              <a:t>无法反映人车穿越路口的整个动态过程以及穿越过程中的交互行为和知识推理</a:t>
            </a:r>
            <a:r>
              <a:rPr lang="en-US" altLang="zh-CN" sz="2400" dirty="0">
                <a:solidFill>
                  <a:srgbClr val="000000"/>
                </a:solidFill>
                <a:latin typeface="Verdana"/>
                <a:ea typeface="+mn-ea"/>
              </a:rPr>
              <a:t>;</a:t>
            </a:r>
          </a:p>
          <a:p>
            <a:pPr marL="342900" indent="-342900">
              <a:buBlip>
                <a:blip r:embed="rId3"/>
              </a:buBlip>
            </a:pPr>
            <a:r>
              <a:rPr lang="zh-CN" altLang="en-US" sz="2400" dirty="0">
                <a:solidFill>
                  <a:srgbClr val="000000"/>
                </a:solidFill>
                <a:latin typeface="Verdana"/>
                <a:ea typeface="+mn-ea"/>
              </a:rPr>
              <a:t>事先设定行人或车先决策这个前提</a:t>
            </a:r>
            <a:r>
              <a:rPr lang="en-US" altLang="zh-CN" sz="2400" dirty="0">
                <a:solidFill>
                  <a:srgbClr val="000000"/>
                </a:solidFill>
                <a:latin typeface="Verdana"/>
                <a:ea typeface="+mn-ea"/>
              </a:rPr>
              <a:t>, </a:t>
            </a:r>
            <a:r>
              <a:rPr lang="zh-CN" altLang="en-US" sz="2400" dirty="0">
                <a:solidFill>
                  <a:srgbClr val="000000"/>
                </a:solidFill>
                <a:latin typeface="Verdana"/>
                <a:ea typeface="+mn-ea"/>
              </a:rPr>
              <a:t>忽略了行人和驾驶员作为“理性人” 的判断力</a:t>
            </a:r>
            <a:r>
              <a:rPr lang="en-US" altLang="zh-CN" sz="2400" dirty="0">
                <a:solidFill>
                  <a:srgbClr val="000000"/>
                </a:solidFill>
                <a:latin typeface="Verdana"/>
                <a:ea typeface="+mn-ea"/>
              </a:rPr>
              <a:t>, </a:t>
            </a:r>
            <a:r>
              <a:rPr lang="zh-CN" altLang="en-US" sz="2400" dirty="0">
                <a:solidFill>
                  <a:srgbClr val="000000"/>
                </a:solidFill>
                <a:latin typeface="Verdana"/>
                <a:ea typeface="+mn-ea"/>
              </a:rPr>
              <a:t>无法体现人车根据当时的运动特性、生理心理特性及路口环境特性所做的决策。</a:t>
            </a:r>
            <a:endParaRPr lang="en-US" altLang="zh-CN" sz="2400" dirty="0">
              <a:solidFill>
                <a:srgbClr val="000000"/>
              </a:solidFill>
              <a:latin typeface="Verdana"/>
              <a:ea typeface="+mn-ea"/>
            </a:endParaRPr>
          </a:p>
        </p:txBody>
      </p:sp>
    </p:spTree>
    <p:extLst>
      <p:ext uri="{BB962C8B-B14F-4D97-AF65-F5344CB8AC3E}">
        <p14:creationId xmlns:p14="http://schemas.microsoft.com/office/powerpoint/2010/main" val="1294265476"/>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252520" cy="5143500"/>
          </a:xfrm>
          <a:prstGeom prst="rect">
            <a:avLst/>
          </a:prstGeom>
        </p:spPr>
      </p:pic>
      <p:sp>
        <p:nvSpPr>
          <p:cNvPr id="12" name="矩形 5"/>
          <p:cNvSpPr/>
          <p:nvPr/>
        </p:nvSpPr>
        <p:spPr>
          <a:xfrm>
            <a:off x="784" y="2211710"/>
            <a:ext cx="9251736"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9"/>
          <p:cNvSpPr txBox="1"/>
          <p:nvPr/>
        </p:nvSpPr>
        <p:spPr>
          <a:xfrm>
            <a:off x="2851151" y="2944120"/>
            <a:ext cx="3441700" cy="1177245"/>
          </a:xfrm>
          <a:prstGeom prst="rect">
            <a:avLst/>
          </a:prstGeom>
          <a:noFill/>
        </p:spPr>
        <p:txBody>
          <a:bodyPr wrap="square" lIns="68580" tIns="34290" rIns="68580" bIns="34290" rtlCol="0">
            <a:spAutoFit/>
          </a:bodyPr>
          <a:lstStyle/>
          <a:p>
            <a:pPr marL="0" lvl="1" algn="ctr"/>
            <a:r>
              <a:rPr lang="zh-CN" altLang="en-US" sz="3600" b="1" spc="300" dirty="0">
                <a:solidFill>
                  <a:schemeClr val="bg1"/>
                </a:solidFill>
                <a:latin typeface="微软雅黑" pitchFamily="34" charset="-122"/>
                <a:ea typeface="微软雅黑" pitchFamily="34" charset="-122"/>
              </a:rPr>
              <a:t>行动集及时序</a:t>
            </a:r>
          </a:p>
          <a:p>
            <a:pPr marL="0" lvl="1" algn="ctr"/>
            <a:r>
              <a:rPr lang="zh-CN" altLang="en-US" sz="3600" b="1" spc="300" dirty="0">
                <a:solidFill>
                  <a:schemeClr val="bg1"/>
                </a:solidFill>
                <a:latin typeface="微软雅黑" pitchFamily="34" charset="-122"/>
                <a:ea typeface="微软雅黑" pitchFamily="34" charset="-122"/>
              </a:rPr>
              <a:t>（</a:t>
            </a:r>
            <a:r>
              <a:rPr lang="en-US" altLang="zh-CN" sz="3600" b="1" spc="300" dirty="0">
                <a:solidFill>
                  <a:schemeClr val="bg1"/>
                </a:solidFill>
                <a:latin typeface="微软雅黑" pitchFamily="34" charset="-122"/>
                <a:ea typeface="微软雅黑" pitchFamily="34" charset="-122"/>
              </a:rPr>
              <a:t>action</a:t>
            </a:r>
            <a:r>
              <a:rPr lang="zh-CN" altLang="en-US" sz="3600" b="1" spc="300" dirty="0">
                <a:solidFill>
                  <a:schemeClr val="bg1"/>
                </a:solidFill>
                <a:latin typeface="微软雅黑" pitchFamily="34" charset="-122"/>
                <a:ea typeface="微软雅黑" pitchFamily="34" charset="-122"/>
              </a:rPr>
              <a:t>）</a:t>
            </a:r>
          </a:p>
        </p:txBody>
      </p:sp>
      <p:sp>
        <p:nvSpPr>
          <p:cNvPr id="21" name="Freeform 5"/>
          <p:cNvSpPr>
            <a:spLocks/>
          </p:cNvSpPr>
          <p:nvPr/>
        </p:nvSpPr>
        <p:spPr bwMode="auto">
          <a:xfrm>
            <a:off x="3950960" y="1607124"/>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6"/>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8" name="KSO_Shape"/>
          <p:cNvSpPr>
            <a:spLocks noChangeAspect="1"/>
          </p:cNvSpPr>
          <p:nvPr/>
        </p:nvSpPr>
        <p:spPr bwMode="auto">
          <a:xfrm>
            <a:off x="4278443" y="1930393"/>
            <a:ext cx="725605" cy="61797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Tree>
    <p:extLst>
      <p:ext uri="{BB962C8B-B14F-4D97-AF65-F5344CB8AC3E}">
        <p14:creationId xmlns:p14="http://schemas.microsoft.com/office/powerpoint/2010/main" val="1324655188"/>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53" presetClass="entr" presetSubtype="528" fill="hold" grpId="0" nodeType="withEffect">
                                  <p:stCondLst>
                                    <p:cond delay="600"/>
                                  </p:stCondLst>
                                  <p:childTnLst>
                                    <p:set>
                                      <p:cBhvr>
                                        <p:cTn id="9" dur="1" fill="hold">
                                          <p:stCondLst>
                                            <p:cond delay="0"/>
                                          </p:stCondLst>
                                        </p:cTn>
                                        <p:tgtEl>
                                          <p:spTgt spid="21"/>
                                        </p:tgtEl>
                                        <p:attrNameLst>
                                          <p:attrName>style.visibility</p:attrName>
                                        </p:attrNameLst>
                                      </p:cBhvr>
                                      <p:to>
                                        <p:strVal val="visible"/>
                                      </p:to>
                                    </p:set>
                                    <p:anim calcmode="lin" valueType="num">
                                      <p:cBhvr>
                                        <p:cTn id="10" dur="500" fill="hold"/>
                                        <p:tgtEl>
                                          <p:spTgt spid="21"/>
                                        </p:tgtEl>
                                        <p:attrNameLst>
                                          <p:attrName>ppt_w</p:attrName>
                                        </p:attrNameLst>
                                      </p:cBhvr>
                                      <p:tavLst>
                                        <p:tav tm="0">
                                          <p:val>
                                            <p:fltVal val="0"/>
                                          </p:val>
                                        </p:tav>
                                        <p:tav tm="100000">
                                          <p:val>
                                            <p:strVal val="#ppt_w"/>
                                          </p:val>
                                        </p:tav>
                                      </p:tavLst>
                                    </p:anim>
                                    <p:anim calcmode="lin" valueType="num">
                                      <p:cBhvr>
                                        <p:cTn id="11" dur="500" fill="hold"/>
                                        <p:tgtEl>
                                          <p:spTgt spid="21"/>
                                        </p:tgtEl>
                                        <p:attrNameLst>
                                          <p:attrName>ppt_h</p:attrName>
                                        </p:attrNameLst>
                                      </p:cBhvr>
                                      <p:tavLst>
                                        <p:tav tm="0">
                                          <p:val>
                                            <p:fltVal val="0"/>
                                          </p:val>
                                        </p:tav>
                                        <p:tav tm="100000">
                                          <p:val>
                                            <p:strVal val="#ppt_h"/>
                                          </p:val>
                                        </p:tav>
                                      </p:tavLst>
                                    </p:anim>
                                    <p:animEffect transition="in" filter="fade">
                                      <p:cBhvr>
                                        <p:cTn id="12" dur="500"/>
                                        <p:tgtEl>
                                          <p:spTgt spid="21"/>
                                        </p:tgtEl>
                                      </p:cBhvr>
                                    </p:animEffect>
                                    <p:anim calcmode="lin" valueType="num">
                                      <p:cBhvr>
                                        <p:cTn id="13" dur="500" fill="hold"/>
                                        <p:tgtEl>
                                          <p:spTgt spid="21"/>
                                        </p:tgtEl>
                                        <p:attrNameLst>
                                          <p:attrName>ppt_x</p:attrName>
                                        </p:attrNameLst>
                                      </p:cBhvr>
                                      <p:tavLst>
                                        <p:tav tm="0">
                                          <p:val>
                                            <p:fltVal val="0.5"/>
                                          </p:val>
                                        </p:tav>
                                        <p:tav tm="100000">
                                          <p:val>
                                            <p:strVal val="#ppt_x"/>
                                          </p:val>
                                        </p:tav>
                                      </p:tavLst>
                                    </p:anim>
                                    <p:anim calcmode="lin" valueType="num">
                                      <p:cBhvr>
                                        <p:cTn id="14" dur="500" fill="hold"/>
                                        <p:tgtEl>
                                          <p:spTgt spid="21"/>
                                        </p:tgtEl>
                                        <p:attrNameLst>
                                          <p:attrName>ppt_y</p:attrName>
                                        </p:attrNameLst>
                                      </p:cBhvr>
                                      <p:tavLst>
                                        <p:tav tm="0">
                                          <p:val>
                                            <p:fltVal val="0.5"/>
                                          </p:val>
                                        </p:tav>
                                        <p:tav tm="100000">
                                          <p:val>
                                            <p:strVal val="#ppt_y"/>
                                          </p:val>
                                        </p:tav>
                                      </p:tavLst>
                                    </p:anim>
                                  </p:childTnLst>
                                </p:cTn>
                              </p:par>
                              <p:par>
                                <p:cTn id="15" presetID="53" presetClass="entr" presetSubtype="528" fill="hold" grpId="0" nodeType="withEffect">
                                  <p:stCondLst>
                                    <p:cond delay="600"/>
                                  </p:stCondLst>
                                  <p:childTnLst>
                                    <p:set>
                                      <p:cBhvr>
                                        <p:cTn id="16" dur="1" fill="hold">
                                          <p:stCondLst>
                                            <p:cond delay="0"/>
                                          </p:stCondLst>
                                        </p:cTn>
                                        <p:tgtEl>
                                          <p:spTgt spid="28"/>
                                        </p:tgtEl>
                                        <p:attrNameLst>
                                          <p:attrName>style.visibility</p:attrName>
                                        </p:attrNameLst>
                                      </p:cBhvr>
                                      <p:to>
                                        <p:strVal val="visible"/>
                                      </p:to>
                                    </p:set>
                                    <p:anim calcmode="lin" valueType="num">
                                      <p:cBhvr>
                                        <p:cTn id="17" dur="500" fill="hold"/>
                                        <p:tgtEl>
                                          <p:spTgt spid="28"/>
                                        </p:tgtEl>
                                        <p:attrNameLst>
                                          <p:attrName>ppt_w</p:attrName>
                                        </p:attrNameLst>
                                      </p:cBhvr>
                                      <p:tavLst>
                                        <p:tav tm="0">
                                          <p:val>
                                            <p:fltVal val="0"/>
                                          </p:val>
                                        </p:tav>
                                        <p:tav tm="100000">
                                          <p:val>
                                            <p:strVal val="#ppt_w"/>
                                          </p:val>
                                        </p:tav>
                                      </p:tavLst>
                                    </p:anim>
                                    <p:anim calcmode="lin" valueType="num">
                                      <p:cBhvr>
                                        <p:cTn id="18" dur="500" fill="hold"/>
                                        <p:tgtEl>
                                          <p:spTgt spid="28"/>
                                        </p:tgtEl>
                                        <p:attrNameLst>
                                          <p:attrName>ppt_h</p:attrName>
                                        </p:attrNameLst>
                                      </p:cBhvr>
                                      <p:tavLst>
                                        <p:tav tm="0">
                                          <p:val>
                                            <p:fltVal val="0"/>
                                          </p:val>
                                        </p:tav>
                                        <p:tav tm="100000">
                                          <p:val>
                                            <p:strVal val="#ppt_h"/>
                                          </p:val>
                                        </p:tav>
                                      </p:tavLst>
                                    </p:anim>
                                    <p:animEffect transition="in" filter="fade">
                                      <p:cBhvr>
                                        <p:cTn id="19" dur="500"/>
                                        <p:tgtEl>
                                          <p:spTgt spid="28"/>
                                        </p:tgtEl>
                                      </p:cBhvr>
                                    </p:animEffect>
                                    <p:anim calcmode="lin" valueType="num">
                                      <p:cBhvr>
                                        <p:cTn id="20" dur="500" fill="hold"/>
                                        <p:tgtEl>
                                          <p:spTgt spid="28"/>
                                        </p:tgtEl>
                                        <p:attrNameLst>
                                          <p:attrName>ppt_x</p:attrName>
                                        </p:attrNameLst>
                                      </p:cBhvr>
                                      <p:tavLst>
                                        <p:tav tm="0">
                                          <p:val>
                                            <p:fltVal val="0.5"/>
                                          </p:val>
                                        </p:tav>
                                        <p:tav tm="100000">
                                          <p:val>
                                            <p:strVal val="#ppt_x"/>
                                          </p:val>
                                        </p:tav>
                                      </p:tavLst>
                                    </p:anim>
                                    <p:anim calcmode="lin" valueType="num">
                                      <p:cBhvr>
                                        <p:cTn id="21" dur="500" fill="hold"/>
                                        <p:tgtEl>
                                          <p:spTgt spid="28"/>
                                        </p:tgtEl>
                                        <p:attrNameLst>
                                          <p:attrName>ppt_y</p:attrName>
                                        </p:attrNameLst>
                                      </p:cBhvr>
                                      <p:tavLst>
                                        <p:tav tm="0">
                                          <p:val>
                                            <p:fltVal val="0.5"/>
                                          </p:val>
                                        </p:tav>
                                        <p:tav tm="100000">
                                          <p:val>
                                            <p:strVal val="#ppt_y"/>
                                          </p:val>
                                        </p:tav>
                                      </p:tavLst>
                                    </p:anim>
                                  </p:childTnLst>
                                </p:cTn>
                              </p:par>
                            </p:childTnLst>
                          </p:cTn>
                        </p:par>
                        <p:par>
                          <p:cTn id="22" fill="hold">
                            <p:stCondLst>
                              <p:cond delay="1100"/>
                            </p:stCondLst>
                            <p:childTnLst>
                              <p:par>
                                <p:cTn id="23" presetID="16" presetClass="entr" presetSubtype="21"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arn(inVertical)">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p:bldP spid="21" grpId="0" animBg="1"/>
      <p:bldP spid="28"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667956" y="156698"/>
            <a:ext cx="4120068" cy="277143"/>
          </a:xfrm>
        </p:spPr>
        <p:txBody>
          <a:bodyPr/>
          <a:lstStyle/>
          <a:p>
            <a:r>
              <a:rPr lang="zh-CN" altLang="en-US" sz="1800" b="1" dirty="0" smtClean="0"/>
              <a:t>行动集</a:t>
            </a:r>
            <a:endParaRPr lang="zh-CN" altLang="en-US" sz="1800" b="1" dirty="0"/>
          </a:p>
        </p:txBody>
      </p:sp>
      <p:sp>
        <p:nvSpPr>
          <p:cNvPr id="12"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10" name="矩形 9"/>
          <p:cNvSpPr/>
          <p:nvPr/>
        </p:nvSpPr>
        <p:spPr>
          <a:xfrm>
            <a:off x="827584" y="1279089"/>
            <a:ext cx="7488832" cy="28623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457200" indent="-457200">
              <a:buBlip>
                <a:blip r:embed="rId3"/>
              </a:buBlip>
            </a:pPr>
            <a:r>
              <a:rPr lang="zh-CN" altLang="en-US" sz="2800" dirty="0">
                <a:latin typeface="黑体" panose="02010609060101010101" pitchFamily="49" charset="-122"/>
                <a:ea typeface="黑体" panose="02010609060101010101" pitchFamily="49" charset="-122"/>
              </a:rPr>
              <a:t>行动集（</a:t>
            </a:r>
            <a:r>
              <a:rPr lang="en-US" altLang="zh-CN" sz="2800" dirty="0">
                <a:latin typeface="黑体" panose="02010609060101010101" pitchFamily="49" charset="-122"/>
                <a:ea typeface="黑体" panose="02010609060101010101" pitchFamily="49" charset="-122"/>
              </a:rPr>
              <a:t>action set</a:t>
            </a:r>
            <a:r>
              <a:rPr lang="zh-CN" altLang="en-US" sz="2800" dirty="0">
                <a:latin typeface="黑体" panose="02010609060101010101" pitchFamily="49" charset="-122"/>
                <a:ea typeface="黑体" panose="02010609060101010101" pitchFamily="49" charset="-122"/>
              </a:rPr>
              <a:t>）</a:t>
            </a:r>
          </a:p>
          <a:p>
            <a:endParaRPr lang="en-US" altLang="zh-CN" sz="2400" dirty="0">
              <a:latin typeface="+mn-ea"/>
              <a:ea typeface="+mn-ea"/>
            </a:endParaRPr>
          </a:p>
          <a:p>
            <a:r>
              <a:rPr lang="zh-CN" altLang="en-US" sz="2400" dirty="0" smtClean="0">
                <a:solidFill>
                  <a:srgbClr val="000000"/>
                </a:solidFill>
                <a:latin typeface="Verdana"/>
              </a:rPr>
              <a:t>     行人和机动车（</a:t>
            </a:r>
            <a:r>
              <a:rPr lang="zh-CN" altLang="en-US" sz="2400" dirty="0">
                <a:solidFill>
                  <a:srgbClr val="000000"/>
                </a:solidFill>
                <a:latin typeface="Verdana"/>
              </a:rPr>
              <a:t>驾驶员</a:t>
            </a:r>
            <a:r>
              <a:rPr lang="zh-CN" altLang="en-US" sz="2400" dirty="0" smtClean="0">
                <a:solidFill>
                  <a:srgbClr val="000000"/>
                </a:solidFill>
                <a:latin typeface="Verdana"/>
              </a:rPr>
              <a:t>）的</a:t>
            </a:r>
            <a:r>
              <a:rPr lang="zh-CN" altLang="en-US" sz="2400" dirty="0" smtClean="0">
                <a:solidFill>
                  <a:srgbClr val="000000"/>
                </a:solidFill>
                <a:latin typeface="黑体" panose="02010609060101010101" pitchFamily="49" charset="-122"/>
                <a:ea typeface="黑体" panose="02010609060101010101" pitchFamily="49" charset="-122"/>
              </a:rPr>
              <a:t>行动集</a:t>
            </a:r>
            <a:r>
              <a:rPr lang="zh-CN" altLang="en-US" sz="2400" dirty="0" smtClean="0">
                <a:solidFill>
                  <a:srgbClr val="000000"/>
                </a:solidFill>
                <a:latin typeface="Verdana"/>
              </a:rPr>
              <a:t>一样的：</a:t>
            </a:r>
            <a:r>
              <a:rPr lang="zh-CN" altLang="zh-CN" sz="2400" dirty="0" smtClean="0"/>
              <a:t>（</a:t>
            </a:r>
            <a:r>
              <a:rPr lang="zh-CN" altLang="en-US" sz="2400" dirty="0" smtClean="0">
                <a:latin typeface="黑体" panose="02010609060101010101" pitchFamily="49" charset="-122"/>
                <a:ea typeface="黑体" panose="02010609060101010101" pitchFamily="49" charset="-122"/>
              </a:rPr>
              <a:t>车让人</a:t>
            </a:r>
            <a:r>
              <a:rPr lang="zh-CN" altLang="zh-CN" sz="2400" dirty="0" smtClean="0"/>
              <a:t>，</a:t>
            </a:r>
            <a:r>
              <a:rPr lang="zh-CN" altLang="en-US" sz="2400" dirty="0" smtClean="0">
                <a:latin typeface="黑体" panose="02010609060101010101" pitchFamily="49" charset="-122"/>
                <a:ea typeface="黑体" panose="02010609060101010101" pitchFamily="49" charset="-122"/>
              </a:rPr>
              <a:t>人让车</a:t>
            </a:r>
            <a:r>
              <a:rPr lang="zh-CN" altLang="zh-CN" sz="2400" dirty="0" smtClean="0"/>
              <a:t>）</a:t>
            </a:r>
            <a:r>
              <a:rPr lang="zh-CN" altLang="en-US" sz="2400" dirty="0" smtClean="0">
                <a:solidFill>
                  <a:srgbClr val="000000"/>
                </a:solidFill>
                <a:latin typeface="Verdana"/>
              </a:rPr>
              <a:t>。</a:t>
            </a:r>
            <a:endParaRPr lang="en-US" altLang="zh-CN" sz="2400" dirty="0" smtClean="0">
              <a:solidFill>
                <a:srgbClr val="000000"/>
              </a:solidFill>
              <a:latin typeface="Verdana"/>
            </a:endParaRPr>
          </a:p>
          <a:p>
            <a:endParaRPr lang="en-US" altLang="zh-CN" sz="2400" b="0" i="0" dirty="0">
              <a:solidFill>
                <a:srgbClr val="000000"/>
              </a:solidFill>
              <a:effectLst/>
              <a:latin typeface="Verdana"/>
            </a:endParaRPr>
          </a:p>
          <a:p>
            <a:pPr marL="457200" indent="-457200">
              <a:buBlip>
                <a:blip r:embed="rId3"/>
              </a:buBlip>
            </a:pPr>
            <a:r>
              <a:rPr lang="zh-CN" altLang="en-US" sz="2800" dirty="0">
                <a:latin typeface="黑体" panose="02010609060101010101" pitchFamily="49" charset="-122"/>
                <a:ea typeface="黑体" panose="02010609060101010101" pitchFamily="49" charset="-122"/>
              </a:rPr>
              <a:t>时序（</a:t>
            </a:r>
            <a:r>
              <a:rPr lang="en-US" altLang="zh-CN" sz="2800" dirty="0">
                <a:latin typeface="黑体" panose="02010609060101010101" pitchFamily="49" charset="-122"/>
                <a:ea typeface="黑体" panose="02010609060101010101" pitchFamily="49" charset="-122"/>
              </a:rPr>
              <a:t>playing sequence</a:t>
            </a:r>
            <a:r>
              <a:rPr lang="zh-CN" altLang="en-US"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a:p>
            <a:r>
              <a:rPr lang="en-US" altLang="zh-CN" sz="2800" dirty="0">
                <a:latin typeface="黑体" panose="02010609060101010101" pitchFamily="49" charset="-122"/>
                <a:ea typeface="黑体" panose="02010609060101010101" pitchFamily="49" charset="-122"/>
              </a:rPr>
              <a:t> </a:t>
            </a:r>
            <a:r>
              <a:rPr lang="en-US" altLang="zh-CN" sz="2800" dirty="0" smtClean="0">
                <a:latin typeface="黑体" panose="02010609060101010101" pitchFamily="49" charset="-122"/>
                <a:ea typeface="黑体" panose="02010609060101010101" pitchFamily="49" charset="-122"/>
              </a:rPr>
              <a:t>   </a:t>
            </a:r>
            <a:r>
              <a:rPr lang="zh-CN" altLang="en-US" sz="2400" dirty="0">
                <a:solidFill>
                  <a:srgbClr val="000000"/>
                </a:solidFill>
                <a:latin typeface="黑体" panose="02010609060101010101" pitchFamily="49" charset="-122"/>
                <a:ea typeface="黑体" panose="02010609060101010101" pitchFamily="49" charset="-122"/>
              </a:rPr>
              <a:t>同时</a:t>
            </a:r>
          </a:p>
        </p:txBody>
      </p:sp>
    </p:spTree>
    <p:extLst>
      <p:ext uri="{BB962C8B-B14F-4D97-AF65-F5344CB8AC3E}">
        <p14:creationId xmlns:p14="http://schemas.microsoft.com/office/powerpoint/2010/main" val="3234520877"/>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2222222"/>
</p:tagLst>
</file>

<file path=ppt/theme/theme1.xml><?xml version="1.0" encoding="utf-8"?>
<a:theme xmlns:a="http://schemas.openxmlformats.org/drawingml/2006/main" name="第一PPT：WWW.1PPT.COM​">
  <a:themeElements>
    <a:clrScheme name="自定义 2">
      <a:dk1>
        <a:sysClr val="windowText" lastClr="000000"/>
      </a:dk1>
      <a:lt1>
        <a:sysClr val="window" lastClr="FFFFFF"/>
      </a:lt1>
      <a:dk2>
        <a:srgbClr val="FFFFFF"/>
      </a:dk2>
      <a:lt2>
        <a:srgbClr val="FFFFFF"/>
      </a:lt2>
      <a:accent1>
        <a:srgbClr val="0E647C"/>
      </a:accent1>
      <a:accent2>
        <a:srgbClr val="2DB2A4"/>
      </a:accent2>
      <a:accent3>
        <a:srgbClr val="74AF47"/>
      </a:accent3>
      <a:accent4>
        <a:srgbClr val="755DA1"/>
      </a:accent4>
      <a:accent5>
        <a:srgbClr val="4BACC6"/>
      </a:accent5>
      <a:accent6>
        <a:srgbClr val="F87A08"/>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sz="1600" b="1" dirty="0" smtClean="0">
            <a:solidFill>
              <a:schemeClr val="accent6"/>
            </a:solidFill>
            <a:latin typeface="微软雅黑" pitchFamily="34" charset="-122"/>
            <a:ea typeface="微软雅黑" pitchFamily="34" charset="-122"/>
          </a:defRPr>
        </a:defPPr>
      </a:lstStyle>
    </a:txDef>
  </a:objectDefaults>
  <a:extraClrSchemeLst/>
</a:theme>
</file>

<file path=ppt/theme/theme2.xml><?xml version="1.0" encoding="utf-8"?>
<a:theme xmlns:a="http://schemas.openxmlformats.org/drawingml/2006/main" name="2_第一PPT：WWW.1PPT.COM​">
  <a:themeElements>
    <a:clrScheme name="自定义 2">
      <a:dk1>
        <a:sysClr val="windowText" lastClr="000000"/>
      </a:dk1>
      <a:lt1>
        <a:sysClr val="window" lastClr="FFFFFF"/>
      </a:lt1>
      <a:dk2>
        <a:srgbClr val="FFFFFF"/>
      </a:dk2>
      <a:lt2>
        <a:srgbClr val="FFFFFF"/>
      </a:lt2>
      <a:accent1>
        <a:srgbClr val="0E647C"/>
      </a:accent1>
      <a:accent2>
        <a:srgbClr val="2DB2A4"/>
      </a:accent2>
      <a:accent3>
        <a:srgbClr val="74AF47"/>
      </a:accent3>
      <a:accent4>
        <a:srgbClr val="755DA1"/>
      </a:accent4>
      <a:accent5>
        <a:srgbClr val="4BACC6"/>
      </a:accent5>
      <a:accent6>
        <a:srgbClr val="F87A08"/>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sz="1600" b="1" dirty="0" smtClean="0">
            <a:solidFill>
              <a:schemeClr val="accent6"/>
            </a:solidFill>
            <a:latin typeface="微软雅黑" pitchFamily="34" charset="-122"/>
            <a:ea typeface="微软雅黑" pitchFamily="34" charset="-122"/>
          </a:defRPr>
        </a:defPPr>
      </a:lstStyle>
    </a:txDef>
  </a:objectDefaults>
  <a:extraClrSchemeLst/>
</a:theme>
</file>

<file path=ppt/theme/theme3.xml><?xml version="1.0" encoding="utf-8"?>
<a:theme xmlns:a="http://schemas.openxmlformats.org/drawingml/2006/main" name="6_第一PPT：WWW.1PPT.COM​">
  <a:themeElements>
    <a:clrScheme name="自定义 2">
      <a:dk1>
        <a:sysClr val="windowText" lastClr="000000"/>
      </a:dk1>
      <a:lt1>
        <a:sysClr val="window" lastClr="FFFFFF"/>
      </a:lt1>
      <a:dk2>
        <a:srgbClr val="FFFFFF"/>
      </a:dk2>
      <a:lt2>
        <a:srgbClr val="FFFFFF"/>
      </a:lt2>
      <a:accent1>
        <a:srgbClr val="0E647C"/>
      </a:accent1>
      <a:accent2>
        <a:srgbClr val="2DB2A4"/>
      </a:accent2>
      <a:accent3>
        <a:srgbClr val="74AF47"/>
      </a:accent3>
      <a:accent4>
        <a:srgbClr val="755DA1"/>
      </a:accent4>
      <a:accent5>
        <a:srgbClr val="4BACC6"/>
      </a:accent5>
      <a:accent6>
        <a:srgbClr val="F87A08"/>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sz="1600" b="1" dirty="0" smtClean="0">
            <a:solidFill>
              <a:schemeClr val="accent6"/>
            </a:solidFill>
            <a:latin typeface="微软雅黑" pitchFamily="34" charset="-122"/>
            <a:ea typeface="微软雅黑" pitchFamily="34" charset="-122"/>
          </a:defRPr>
        </a:defPPr>
      </a:lstStyle>
    </a:txDef>
  </a:objectDefaults>
  <a:extraClrSchemeLst/>
</a:theme>
</file>

<file path=ppt/theme/theme4.xml><?xml version="1.0" encoding="utf-8"?>
<a:theme xmlns:a="http://schemas.openxmlformats.org/drawingml/2006/main" name="7_第一PPT：WWW.1PPT.COM​">
  <a:themeElements>
    <a:clrScheme name="自定义 2">
      <a:dk1>
        <a:sysClr val="windowText" lastClr="000000"/>
      </a:dk1>
      <a:lt1>
        <a:sysClr val="window" lastClr="FFFFFF"/>
      </a:lt1>
      <a:dk2>
        <a:srgbClr val="FFFFFF"/>
      </a:dk2>
      <a:lt2>
        <a:srgbClr val="FFFFFF"/>
      </a:lt2>
      <a:accent1>
        <a:srgbClr val="0E647C"/>
      </a:accent1>
      <a:accent2>
        <a:srgbClr val="2DB2A4"/>
      </a:accent2>
      <a:accent3>
        <a:srgbClr val="74AF47"/>
      </a:accent3>
      <a:accent4>
        <a:srgbClr val="755DA1"/>
      </a:accent4>
      <a:accent5>
        <a:srgbClr val="4BACC6"/>
      </a:accent5>
      <a:accent6>
        <a:srgbClr val="F87A08"/>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sz="1600" b="1" dirty="0" smtClean="0">
            <a:solidFill>
              <a:schemeClr val="accent6"/>
            </a:solidFill>
            <a:latin typeface="微软雅黑" pitchFamily="34" charset="-122"/>
            <a:ea typeface="微软雅黑" pitchFamily="34" charset="-122"/>
          </a:defRPr>
        </a:defPPr>
      </a:lstStyle>
    </a:txDef>
  </a:objectDefaults>
  <a:extraClrSchemeLst/>
</a:theme>
</file>

<file path=ppt/theme/theme5.xml><?xml version="1.0" encoding="utf-8"?>
<a:theme xmlns:a="http://schemas.openxmlformats.org/drawingml/2006/main" name="1_第一PPT：WWW.1PPT.COM​">
  <a:themeElements>
    <a:clrScheme name="自定义 2">
      <a:dk1>
        <a:sysClr val="windowText" lastClr="000000"/>
      </a:dk1>
      <a:lt1>
        <a:sysClr val="window" lastClr="FFFFFF"/>
      </a:lt1>
      <a:dk2>
        <a:srgbClr val="FFFFFF"/>
      </a:dk2>
      <a:lt2>
        <a:srgbClr val="FFFFFF"/>
      </a:lt2>
      <a:accent1>
        <a:srgbClr val="0E647C"/>
      </a:accent1>
      <a:accent2>
        <a:srgbClr val="2DB2A4"/>
      </a:accent2>
      <a:accent3>
        <a:srgbClr val="74AF47"/>
      </a:accent3>
      <a:accent4>
        <a:srgbClr val="755DA1"/>
      </a:accent4>
      <a:accent5>
        <a:srgbClr val="4BACC6"/>
      </a:accent5>
      <a:accent6>
        <a:srgbClr val="F87A08"/>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sz="1600" b="1" dirty="0" smtClean="0">
            <a:solidFill>
              <a:schemeClr val="accent6"/>
            </a:solidFill>
            <a:latin typeface="微软雅黑" pitchFamily="34" charset="-122"/>
            <a:ea typeface="微软雅黑" pitchFamily="34" charset="-122"/>
          </a:defRPr>
        </a:defPPr>
      </a:lstStyle>
    </a:txDef>
  </a:objectDefaults>
  <a:extraClrSchemeLst/>
</a:theme>
</file>

<file path=ppt/theme/theme6.xml><?xml version="1.0" encoding="utf-8"?>
<a:theme xmlns:a="http://schemas.openxmlformats.org/drawingml/2006/main" name="8_第一PPT：WWW.1PPT.COM​">
  <a:themeElements>
    <a:clrScheme name="自定义 2">
      <a:dk1>
        <a:sysClr val="windowText" lastClr="000000"/>
      </a:dk1>
      <a:lt1>
        <a:sysClr val="window" lastClr="FFFFFF"/>
      </a:lt1>
      <a:dk2>
        <a:srgbClr val="FFFFFF"/>
      </a:dk2>
      <a:lt2>
        <a:srgbClr val="FFFFFF"/>
      </a:lt2>
      <a:accent1>
        <a:srgbClr val="0E647C"/>
      </a:accent1>
      <a:accent2>
        <a:srgbClr val="2DB2A4"/>
      </a:accent2>
      <a:accent3>
        <a:srgbClr val="74AF47"/>
      </a:accent3>
      <a:accent4>
        <a:srgbClr val="755DA1"/>
      </a:accent4>
      <a:accent5>
        <a:srgbClr val="4BACC6"/>
      </a:accent5>
      <a:accent6>
        <a:srgbClr val="F87A08"/>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sz="1600" b="1" dirty="0" smtClean="0">
            <a:solidFill>
              <a:schemeClr val="accent6"/>
            </a:solidFill>
            <a:latin typeface="微软雅黑" pitchFamily="34" charset="-122"/>
            <a:ea typeface="微软雅黑" pitchFamily="34" charset="-122"/>
          </a:defRPr>
        </a:defPPr>
      </a:lstStyle>
    </a:txDef>
  </a:objectDefaults>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10779</TotalTime>
  <Words>1975</Words>
  <Application>Microsoft Office PowerPoint</Application>
  <PresentationFormat>全屏显示(16:9)</PresentationFormat>
  <Paragraphs>338</Paragraphs>
  <Slides>48</Slides>
  <Notes>48</Notes>
  <HiddenSlides>0</HiddenSlides>
  <MMClips>0</MMClips>
  <ScaleCrop>false</ScaleCrop>
  <HeadingPairs>
    <vt:vector size="6" baseType="variant">
      <vt:variant>
        <vt:lpstr>主题</vt:lpstr>
      </vt:variant>
      <vt:variant>
        <vt:i4>6</vt:i4>
      </vt:variant>
      <vt:variant>
        <vt:lpstr>嵌入 OLE 服务器</vt:lpstr>
      </vt:variant>
      <vt:variant>
        <vt:i4>2</vt:i4>
      </vt:variant>
      <vt:variant>
        <vt:lpstr>幻灯片标题</vt:lpstr>
      </vt:variant>
      <vt:variant>
        <vt:i4>48</vt:i4>
      </vt:variant>
    </vt:vector>
  </HeadingPairs>
  <TitlesOfParts>
    <vt:vector size="56" baseType="lpstr">
      <vt:lpstr>第一PPT：WWW.1PPT.COM​</vt:lpstr>
      <vt:lpstr>2_第一PPT：WWW.1PPT.COM​</vt:lpstr>
      <vt:lpstr>6_第一PPT：WWW.1PPT.COM​</vt:lpstr>
      <vt:lpstr>7_第一PPT：WWW.1PPT.COM​</vt:lpstr>
      <vt:lpstr>1_第一PPT：WWW.1PPT.COM​</vt:lpstr>
      <vt:lpstr>8_第一PPT：WWW.1PPT.COM​</vt:lpstr>
      <vt:lpstr>Equation</vt:lpstr>
      <vt:lpstr>MathType 6.0 Equation</vt:lpstr>
      <vt:lpstr>PowerPoint 演示文稿</vt:lpstr>
      <vt:lpstr>PowerPoint 演示文稿</vt:lpstr>
      <vt:lpstr>PowerPoint 演示文稿</vt:lpstr>
      <vt:lpstr>研究背景—交通问题</vt:lpstr>
      <vt:lpstr>参与者（players）</vt:lpstr>
      <vt:lpstr>研究现状</vt:lpstr>
      <vt:lpstr>当前研究博弈模型的不足</vt:lpstr>
      <vt:lpstr>PowerPoint 演示文稿</vt:lpstr>
      <vt:lpstr>行动集</vt:lpstr>
      <vt:lpstr>PowerPoint 演示文稿</vt:lpstr>
      <vt:lpstr>策略（strategies）</vt:lpstr>
      <vt:lpstr>策略（strategies）</vt:lpstr>
      <vt:lpstr>策略（strategies）</vt:lpstr>
      <vt:lpstr>策略（strategies）</vt:lpstr>
      <vt:lpstr>策略（strategies）</vt:lpstr>
      <vt:lpstr>策略（strategies）</vt:lpstr>
      <vt:lpstr>策略（strategies）</vt:lpstr>
      <vt:lpstr>策略（strategies）</vt:lpstr>
      <vt:lpstr>策略（strategies）</vt:lpstr>
      <vt:lpstr>策略（strategies）</vt:lpstr>
      <vt:lpstr>策略（strategies）</vt:lpstr>
      <vt:lpstr>策略（strategies）</vt:lpstr>
      <vt:lpstr>策略（strategies）</vt:lpstr>
      <vt:lpstr>策略（strategies）</vt:lpstr>
      <vt:lpstr>策略（strategies）</vt:lpstr>
      <vt:lpstr>策略（strategies）</vt:lpstr>
      <vt:lpstr>策略（strategies）</vt:lpstr>
      <vt:lpstr>策略（strategies）</vt:lpstr>
      <vt:lpstr>策略（strategies）</vt:lpstr>
      <vt:lpstr>策略（strategies）</vt:lpstr>
      <vt:lpstr>策略（strategies）</vt:lpstr>
      <vt:lpstr>策略（strategies）</vt:lpstr>
      <vt:lpstr>策略（strategies）</vt:lpstr>
      <vt:lpstr>PowerPoint 演示文稿</vt:lpstr>
      <vt:lpstr>XQuery使用</vt:lpstr>
      <vt:lpstr>XQuery使用</vt:lpstr>
      <vt:lpstr>XQuery使用</vt:lpstr>
      <vt:lpstr>XQuery使用</vt:lpstr>
      <vt:lpstr>XQuery使用</vt:lpstr>
      <vt:lpstr>XQuery使用</vt:lpstr>
      <vt:lpstr>XQuery使用</vt:lpstr>
      <vt:lpstr>XQuery使用</vt:lpstr>
      <vt:lpstr>XQuery使用</vt:lpstr>
      <vt:lpstr>PowerPoint 演示文稿</vt:lpstr>
      <vt:lpstr>Xquery问题讨论</vt:lpstr>
      <vt:lpstr>PowerPoint 演示文稿</vt:lpstr>
      <vt:lpstr>小结</vt:lpstr>
      <vt:lpstr>PowerPoint 演示文稿</vt:lpstr>
    </vt:vector>
  </TitlesOfParts>
  <Company>www.jsit.edu.cn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物联网应用技术</dc:title>
  <dc:creator>季云峰</dc:creator>
  <cp:lastModifiedBy>Jingli Chang</cp:lastModifiedBy>
  <cp:revision>680</cp:revision>
  <dcterms:created xsi:type="dcterms:W3CDTF">2015-04-24T01:01:13Z</dcterms:created>
  <dcterms:modified xsi:type="dcterms:W3CDTF">2016-10-23T05:45:53Z</dcterms:modified>
</cp:coreProperties>
</file>